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30" r:id="rId1"/>
    <p:sldMasterId id="2147483747" r:id="rId2"/>
    <p:sldMasterId id="2147483783" r:id="rId3"/>
    <p:sldMasterId id="2147483800" r:id="rId4"/>
    <p:sldMasterId id="2147483819" r:id="rId5"/>
  </p:sldMasterIdLst>
  <p:notesMasterIdLst>
    <p:notesMasterId r:id="rId63"/>
  </p:notesMasterIdLst>
  <p:sldIdLst>
    <p:sldId id="346" r:id="rId6"/>
    <p:sldId id="345" r:id="rId7"/>
    <p:sldId id="331" r:id="rId8"/>
    <p:sldId id="365" r:id="rId9"/>
    <p:sldId id="344" r:id="rId10"/>
    <p:sldId id="330" r:id="rId11"/>
    <p:sldId id="289" r:id="rId12"/>
    <p:sldId id="349" r:id="rId13"/>
    <p:sldId id="332" r:id="rId14"/>
    <p:sldId id="323" r:id="rId15"/>
    <p:sldId id="351" r:id="rId16"/>
    <p:sldId id="335" r:id="rId17"/>
    <p:sldId id="352" r:id="rId18"/>
    <p:sldId id="356" r:id="rId19"/>
    <p:sldId id="353" r:id="rId20"/>
    <p:sldId id="354" r:id="rId21"/>
    <p:sldId id="357" r:id="rId22"/>
    <p:sldId id="315" r:id="rId23"/>
    <p:sldId id="320" r:id="rId24"/>
    <p:sldId id="347" r:id="rId25"/>
    <p:sldId id="325" r:id="rId26"/>
    <p:sldId id="314" r:id="rId27"/>
    <p:sldId id="316" r:id="rId28"/>
    <p:sldId id="317" r:id="rId29"/>
    <p:sldId id="355" r:id="rId30"/>
    <p:sldId id="284" r:id="rId31"/>
    <p:sldId id="306" r:id="rId32"/>
    <p:sldId id="309" r:id="rId33"/>
    <p:sldId id="297" r:id="rId34"/>
    <p:sldId id="358" r:id="rId35"/>
    <p:sldId id="285" r:id="rId36"/>
    <p:sldId id="359" r:id="rId37"/>
    <p:sldId id="361" r:id="rId38"/>
    <p:sldId id="286" r:id="rId39"/>
    <p:sldId id="292" r:id="rId40"/>
    <p:sldId id="293" r:id="rId41"/>
    <p:sldId id="294" r:id="rId42"/>
    <p:sldId id="302" r:id="rId43"/>
    <p:sldId id="310" r:id="rId44"/>
    <p:sldId id="290" r:id="rId45"/>
    <p:sldId id="263" r:id="rId46"/>
    <p:sldId id="339" r:id="rId47"/>
    <p:sldId id="364" r:id="rId48"/>
    <p:sldId id="340" r:id="rId49"/>
    <p:sldId id="342" r:id="rId50"/>
    <p:sldId id="341" r:id="rId51"/>
    <p:sldId id="267" r:id="rId52"/>
    <p:sldId id="268" r:id="rId53"/>
    <p:sldId id="296" r:id="rId54"/>
    <p:sldId id="363" r:id="rId55"/>
    <p:sldId id="362" r:id="rId56"/>
    <p:sldId id="298" r:id="rId57"/>
    <p:sldId id="343" r:id="rId58"/>
    <p:sldId id="300" r:id="rId59"/>
    <p:sldId id="301" r:id="rId60"/>
    <p:sldId id="308" r:id="rId61"/>
    <p:sldId id="303" r:id="rId62"/>
  </p:sldIdLst>
  <p:sldSz cx="13004800" cy="9753600"/>
  <p:notesSz cx="6858000" cy="9144000"/>
  <p:defaultTextStyle>
    <a:defPPr>
      <a:defRPr lang="en-US"/>
    </a:defPPr>
    <a:lvl1pPr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1pPr>
    <a:lvl2pPr marL="4572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2pPr>
    <a:lvl3pPr marL="9144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3pPr>
    <a:lvl4pPr marL="13716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4pPr>
    <a:lvl5pPr marL="1828800" algn="ctr" rtl="0" fontAlgn="base">
      <a:spcBef>
        <a:spcPct val="0"/>
      </a:spcBef>
      <a:spcAft>
        <a:spcPct val="0"/>
      </a:spcAft>
      <a:defRPr sz="5800" kern="1200">
        <a:solidFill>
          <a:srgbClr val="000000"/>
        </a:solidFill>
        <a:latin typeface="Gill Sans" charset="0"/>
        <a:ea typeface="ヒラギノ角ゴ ProN W3" charset="0"/>
        <a:cs typeface="ヒラギノ角ゴ ProN W3" charset="0"/>
        <a:sym typeface="Gill Sans" charset="0"/>
      </a:defRPr>
    </a:lvl5pPr>
    <a:lvl6pPr marL="22860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6pPr>
    <a:lvl7pPr marL="27432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7pPr>
    <a:lvl8pPr marL="32004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8pPr>
    <a:lvl9pPr marL="3657600" algn="l" defTabSz="457200" rtl="0" eaLnBrk="1" latinLnBrk="0" hangingPunct="1">
      <a:defRPr sz="5800" kern="1200">
        <a:solidFill>
          <a:srgbClr val="000000"/>
        </a:solidFill>
        <a:latin typeface="Gill Sans" charset="0"/>
        <a:ea typeface="ヒラギノ角ゴ ProN W3" charset="0"/>
        <a:cs typeface="ヒラギノ角ゴ ProN W3" charset="0"/>
        <a:sym typeface="Gill Sans" charset="0"/>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84" autoAdjust="0"/>
  </p:normalViewPr>
  <p:slideViewPr>
    <p:cSldViewPr>
      <p:cViewPr varScale="1">
        <p:scale>
          <a:sx n="48" d="100"/>
          <a:sy n="48" d="100"/>
        </p:scale>
        <p:origin x="1216" y="24"/>
      </p:cViewPr>
      <p:guideLst>
        <p:guide orient="horz" pos="3072"/>
        <p:guide pos="4096"/>
      </p:guideLst>
    </p:cSldViewPr>
  </p:slideViewPr>
  <p:notesTextViewPr>
    <p:cViewPr>
      <p:scale>
        <a:sx n="100" d="100"/>
        <a:sy n="100" d="100"/>
      </p:scale>
      <p:origin x="0" y="0"/>
    </p:cViewPr>
  </p:notesTextViewPr>
  <p:sorterViewPr>
    <p:cViewPr>
      <p:scale>
        <a:sx n="50" d="100"/>
        <a:sy n="50" d="100"/>
      </p:scale>
      <p:origin x="0" y="-95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notesMaster" Target="notesMasters/notesMaster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57323F-A6CA-42FA-B58D-0FA20884A43E}" type="datetimeFigureOut">
              <a:rPr lang="en-US" smtClean="0"/>
              <a:t>5/3/2017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7B39E0-B9C0-4679-A72F-21D297779B29}" type="slidenum">
              <a:rPr lang="en-US" smtClean="0"/>
              <a:t>‹#›</a:t>
            </a:fld>
            <a:endParaRPr lang="en-US"/>
          </a:p>
        </p:txBody>
      </p:sp>
    </p:spTree>
    <p:extLst>
      <p:ext uri="{BB962C8B-B14F-4D97-AF65-F5344CB8AC3E}">
        <p14:creationId xmlns:p14="http://schemas.microsoft.com/office/powerpoint/2010/main" val="35801316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7B39E0-B9C0-4679-A72F-21D297779B29}" type="slidenum">
              <a:rPr lang="en-US" smtClean="0"/>
              <a:t>3</a:t>
            </a:fld>
            <a:endParaRPr lang="en-US"/>
          </a:p>
        </p:txBody>
      </p:sp>
    </p:spTree>
    <p:extLst>
      <p:ext uri="{BB962C8B-B14F-4D97-AF65-F5344CB8AC3E}">
        <p14:creationId xmlns:p14="http://schemas.microsoft.com/office/powerpoint/2010/main" val="414030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SAPT0 scales o^2v^2Nri (construction of (</a:t>
            </a:r>
            <a:r>
              <a:rPr lang="en-US" baseline="0" dirty="0" err="1" smtClean="0"/>
              <a:t>ia|jb</a:t>
            </a:r>
            <a:r>
              <a:rPr lang="en-US" baseline="0" dirty="0" smtClean="0"/>
              <a:t>) from DF </a:t>
            </a:r>
            <a:r>
              <a:rPr lang="en-US" baseline="0" dirty="0" err="1" smtClean="0"/>
              <a:t>ints</a:t>
            </a:r>
            <a:r>
              <a:rPr lang="en-US" baseline="0" dirty="0" smtClean="0"/>
              <a:t>)</a:t>
            </a:r>
          </a:p>
          <a:p>
            <a:r>
              <a:rPr lang="en-US" baseline="0" dirty="0" smtClean="0"/>
              <a:t>SAPT2 scales as o^2v^4 energy, v^4Nri </a:t>
            </a:r>
            <a:r>
              <a:rPr lang="en-US" baseline="0" dirty="0" err="1" smtClean="0"/>
              <a:t>int</a:t>
            </a:r>
            <a:r>
              <a:rPr lang="en-US" baseline="0" dirty="0" smtClean="0"/>
              <a:t> construction</a:t>
            </a:r>
          </a:p>
          <a:p>
            <a:r>
              <a:rPr lang="en-US" baseline="0" dirty="0" smtClean="0"/>
              <a:t>SAPT2+ scales as o^3v^4 (triples part of </a:t>
            </a:r>
            <a:r>
              <a:rPr lang="en-US" baseline="0" dirty="0" err="1" smtClean="0"/>
              <a:t>Disp</a:t>
            </a:r>
            <a:r>
              <a:rPr lang="en-US" baseline="0" dirty="0" smtClean="0"/>
              <a:t>^(22))</a:t>
            </a:r>
          </a:p>
          <a:p>
            <a:r>
              <a:rPr lang="en-US" baseline="0" dirty="0" smtClean="0"/>
              <a:t>SAPT2+(3) adds another o^2v^4 term (not rate-determining </a:t>
            </a:r>
            <a:r>
              <a:rPr lang="en-US" baseline="0" dirty="0" err="1" smtClean="0"/>
              <a:t>cf</a:t>
            </a:r>
            <a:r>
              <a:rPr lang="en-US" baseline="0" dirty="0" smtClean="0"/>
              <a:t> to (T) term)</a:t>
            </a:r>
          </a:p>
          <a:p>
            <a:r>
              <a:rPr lang="en-US" dirty="0" smtClean="0"/>
              <a:t>Exch^1(2)</a:t>
            </a:r>
            <a:r>
              <a:rPr lang="en-US" baseline="0" dirty="0" smtClean="0"/>
              <a:t> = E_{</a:t>
            </a:r>
            <a:r>
              <a:rPr lang="en-US" baseline="0" dirty="0" err="1" smtClean="0"/>
              <a:t>exch</a:t>
            </a:r>
            <a:r>
              <a:rPr lang="en-US" baseline="0" dirty="0" smtClean="0"/>
              <a:t>}^(11) + E_{</a:t>
            </a:r>
            <a:r>
              <a:rPr lang="en-US" baseline="0" dirty="0" err="1" smtClean="0"/>
              <a:t>exch</a:t>
            </a:r>
            <a:r>
              <a:rPr lang="en-US" baseline="0" dirty="0" smtClean="0"/>
              <a:t>}^(12)</a:t>
            </a:r>
          </a:p>
          <a:p>
            <a:r>
              <a:rPr lang="en-US" baseline="0" dirty="0" err="1" smtClean="0"/>
              <a:t>Ind</a:t>
            </a:r>
            <a:r>
              <a:rPr lang="en-US" baseline="0" dirty="0" smtClean="0"/>
              <a:t>^(30) and </a:t>
            </a:r>
            <a:r>
              <a:rPr lang="en-US" baseline="0" dirty="0" err="1" smtClean="0"/>
              <a:t>Exch-Ind</a:t>
            </a:r>
            <a:r>
              <a:rPr lang="en-US" baseline="0" dirty="0" smtClean="0"/>
              <a:t>^(30) are captured by HF and included in delta HF</a:t>
            </a:r>
          </a:p>
          <a:p>
            <a:endParaRPr lang="en-US" dirty="0"/>
          </a:p>
        </p:txBody>
      </p:sp>
      <p:sp>
        <p:nvSpPr>
          <p:cNvPr id="4" name="Slide Number Placeholder 3"/>
          <p:cNvSpPr>
            <a:spLocks noGrp="1"/>
          </p:cNvSpPr>
          <p:nvPr>
            <p:ph type="sldNum" sz="quarter" idx="10"/>
          </p:nvPr>
        </p:nvSpPr>
        <p:spPr/>
        <p:txBody>
          <a:bodyPr/>
          <a:lstStyle/>
          <a:p>
            <a:fld id="{BED728D5-AF24-4D95-ADB3-61A83BD5BCFD}" type="slidenum">
              <a:rPr lang="en-US" smtClean="0"/>
              <a:pPr/>
              <a:t>22</a:t>
            </a:fld>
            <a:endParaRPr lang="en-US"/>
          </a:p>
        </p:txBody>
      </p:sp>
    </p:spTree>
    <p:extLst>
      <p:ext uri="{BB962C8B-B14F-4D97-AF65-F5344CB8AC3E}">
        <p14:creationId xmlns:p14="http://schemas.microsoft.com/office/powerpoint/2010/main" val="2256229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altLang="en-US"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1601061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altLang="en-US"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4162967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7170" name="Rectangle 2"/>
          <p:cNvSpPr>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txBody>
          <a:bodyPr/>
          <a:lstStyle/>
          <a:p>
            <a:endParaRPr lang="en-US" altLang="en-US" dirty="0">
              <a:solidFill>
                <a:srgbClr val="FFFFFF"/>
              </a:solidFill>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775897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we used cc-</a:t>
            </a:r>
            <a:r>
              <a:rPr lang="en-US" dirty="0" err="1" smtClean="0"/>
              <a:t>pVTZ</a:t>
            </a:r>
            <a:r>
              <a:rPr lang="en-US" baseline="0" dirty="0" smtClean="0"/>
              <a:t> instead of </a:t>
            </a:r>
            <a:r>
              <a:rPr lang="en-US" baseline="0" dirty="0" err="1" smtClean="0"/>
              <a:t>jun</a:t>
            </a:r>
            <a:r>
              <a:rPr lang="en-US" baseline="0" dirty="0" smtClean="0"/>
              <a:t>-cc-</a:t>
            </a:r>
            <a:r>
              <a:rPr lang="en-US" baseline="0" dirty="0" err="1" smtClean="0"/>
              <a:t>pVDZ</a:t>
            </a:r>
            <a:r>
              <a:rPr lang="en-US" baseline="0" dirty="0" smtClean="0"/>
              <a:t> for this study due to no JKFIT or RI sets for Na. Since there is no significant dispersion, this should be perfectly acceptable. The conclusion here is that there is significant polarization of the pi-ring, but the leading C-C and especially C-H sigma polarizations are equally significant. </a:t>
            </a:r>
            <a:endParaRPr lang="en-US" dirty="0"/>
          </a:p>
        </p:txBody>
      </p:sp>
      <p:sp>
        <p:nvSpPr>
          <p:cNvPr id="4" name="Slide Number Placeholder 3"/>
          <p:cNvSpPr>
            <a:spLocks noGrp="1"/>
          </p:cNvSpPr>
          <p:nvPr>
            <p:ph type="sldNum" sz="quarter" idx="10"/>
          </p:nvPr>
        </p:nvSpPr>
        <p:spPr/>
        <p:txBody>
          <a:bodyPr/>
          <a:lstStyle/>
          <a:p>
            <a:fld id="{E1578D57-CB47-2043-A974-AE2B790A4162}" type="slidenum">
              <a:rPr lang="en-US" smtClean="0"/>
              <a:pPr/>
              <a:t>49</a:t>
            </a:fld>
            <a:endParaRPr lang="en-US"/>
          </a:p>
        </p:txBody>
      </p:sp>
    </p:spTree>
    <p:extLst>
      <p:ext uri="{BB962C8B-B14F-4D97-AF65-F5344CB8AC3E}">
        <p14:creationId xmlns:p14="http://schemas.microsoft.com/office/powerpoint/2010/main" val="12817269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9F6F9626-AA3F-504C-B627-AAFBB95F777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7945700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84372CBB-E955-9B4D-B7C9-FC37FE4AD9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397710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4225" y="0"/>
            <a:ext cx="3114675" cy="8751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00" y="0"/>
            <a:ext cx="9191625" cy="8751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59A25658-7940-E84C-A1D3-6B89F2F448C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30170156"/>
      </p:ext>
    </p:extLst>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92106" y="2709333"/>
            <a:ext cx="5418667" cy="5852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827520" y="2709333"/>
            <a:ext cx="5418667" cy="5852160"/>
          </a:xfrm>
        </p:spPr>
        <p:txBody>
          <a:bodyPr/>
          <a:lstStyle/>
          <a:p>
            <a:pPr lvl="0"/>
            <a:endParaRPr lang="en-US" noProof="0" smtClean="0"/>
          </a:p>
        </p:txBody>
      </p:sp>
      <p:sp>
        <p:nvSpPr>
          <p:cNvPr id="5" name="Rectangle 65"/>
          <p:cNvSpPr>
            <a:spLocks noGrp="1" noChangeArrowheads="1"/>
          </p:cNvSpPr>
          <p:nvPr>
            <p:ph type="dt" sz="half" idx="10"/>
          </p:nvPr>
        </p:nvSpPr>
        <p:spPr>
          <a:xfrm>
            <a:off x="975360" y="8886613"/>
            <a:ext cx="2709333" cy="650240"/>
          </a:xfrm>
          <a:prstGeom prst="rect">
            <a:avLst/>
          </a:prstGeom>
          <a:ln/>
        </p:spPr>
        <p:txBody>
          <a:bodyPr lIns="130046" tIns="65023" rIns="130046" bIns="65023"/>
          <a:lstStyle>
            <a:lvl1pPr>
              <a:defRPr/>
            </a:lvl1pPr>
          </a:lstStyle>
          <a:p>
            <a:pPr>
              <a:defRPr/>
            </a:pPr>
            <a:endParaRPr lang="en-US"/>
          </a:p>
        </p:txBody>
      </p:sp>
      <p:sp>
        <p:nvSpPr>
          <p:cNvPr id="6" name="Rectangle 66"/>
          <p:cNvSpPr>
            <a:spLocks noGrp="1" noChangeArrowheads="1"/>
          </p:cNvSpPr>
          <p:nvPr>
            <p:ph type="ftr" sz="quarter" idx="11"/>
          </p:nvPr>
        </p:nvSpPr>
        <p:spPr>
          <a:xfrm>
            <a:off x="4443307" y="8886613"/>
            <a:ext cx="4118187" cy="650240"/>
          </a:xfrm>
          <a:prstGeom prst="rect">
            <a:avLst/>
          </a:prstGeom>
          <a:ln/>
        </p:spPr>
        <p:txBody>
          <a:bodyPr lIns="130046" tIns="65023" rIns="130046" bIns="65023"/>
          <a:lstStyle>
            <a:lvl1pPr>
              <a:defRPr/>
            </a:lvl1pPr>
          </a:lstStyle>
          <a:p>
            <a:pPr>
              <a:defRPr/>
            </a:pPr>
            <a:endParaRPr lang="en-US"/>
          </a:p>
        </p:txBody>
      </p:sp>
      <p:sp>
        <p:nvSpPr>
          <p:cNvPr id="7" name="Rectangle 67"/>
          <p:cNvSpPr>
            <a:spLocks noGrp="1" noChangeArrowheads="1"/>
          </p:cNvSpPr>
          <p:nvPr>
            <p:ph type="sldNum" sz="quarter" idx="12"/>
          </p:nvPr>
        </p:nvSpPr>
        <p:spPr>
          <a:ln/>
        </p:spPr>
        <p:txBody>
          <a:bodyPr/>
          <a:lstStyle>
            <a:lvl1pPr>
              <a:defRPr/>
            </a:lvl1pPr>
          </a:lstStyle>
          <a:p>
            <a:pPr>
              <a:defRPr/>
            </a:pPr>
            <a:fld id="{273DF3FA-6CF2-441B-8AA3-3039836964E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6787498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66987" y="433493"/>
            <a:ext cx="11379200" cy="812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4" name="Footer Placeholder 3"/>
          <p:cNvSpPr>
            <a:spLocks noGrp="1"/>
          </p:cNvSpPr>
          <p:nvPr>
            <p:ph type="ftr" sz="quarter" idx="11"/>
          </p:nvPr>
        </p:nvSpPr>
        <p:spPr>
          <a:xfrm>
            <a:off x="4443307" y="8886613"/>
            <a:ext cx="4118187" cy="650240"/>
          </a:xfrm>
          <a:prstGeom prst="rect">
            <a:avLst/>
          </a:prstGeom>
        </p:spPr>
        <p:txBody>
          <a:bodyPr lIns="130046" tIns="65023" rIns="130046" bIns="65023"/>
          <a:lstStyle>
            <a:lvl1pPr>
              <a:defRPr/>
            </a:lvl1pPr>
          </a:lstStyle>
          <a:p>
            <a:endParaRPr lang="en-US"/>
          </a:p>
        </p:txBody>
      </p:sp>
      <p:sp>
        <p:nvSpPr>
          <p:cNvPr id="5" name="Slide Number Placeholder 4"/>
          <p:cNvSpPr>
            <a:spLocks noGrp="1"/>
          </p:cNvSpPr>
          <p:nvPr>
            <p:ph type="sldNum" sz="quarter" idx="12"/>
          </p:nvPr>
        </p:nvSpPr>
        <p:spPr>
          <a:xfrm>
            <a:off x="9320107" y="8886613"/>
            <a:ext cx="2709333" cy="650240"/>
          </a:xfrm>
        </p:spPr>
        <p:txBody>
          <a:bodyPr/>
          <a:lstStyle>
            <a:lvl1pPr>
              <a:defRPr/>
            </a:lvl1pPr>
          </a:lstStyle>
          <a:p>
            <a:fld id="{F58DE2EF-C66F-4FD7-A2E2-9CC6C01398F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182315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66987" y="433493"/>
            <a:ext cx="11054080" cy="1625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192107"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27520"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192107"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827520"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8" name="Footer Placeholder 7"/>
          <p:cNvSpPr>
            <a:spLocks noGrp="1"/>
          </p:cNvSpPr>
          <p:nvPr>
            <p:ph type="ftr" sz="quarter" idx="11"/>
          </p:nvPr>
        </p:nvSpPr>
        <p:spPr>
          <a:xfrm>
            <a:off x="4443307" y="8886613"/>
            <a:ext cx="4118187" cy="650240"/>
          </a:xfrm>
          <a:prstGeom prst="rect">
            <a:avLst/>
          </a:prstGeom>
        </p:spPr>
        <p:txBody>
          <a:bodyPr lIns="130046" tIns="65023" rIns="130046" bIns="65023"/>
          <a:lstStyle>
            <a:lvl1pPr>
              <a:defRPr/>
            </a:lvl1pPr>
          </a:lstStyle>
          <a:p>
            <a:endParaRPr lang="en-US"/>
          </a:p>
        </p:txBody>
      </p:sp>
      <p:sp>
        <p:nvSpPr>
          <p:cNvPr id="9" name="Slide Number Placeholder 8"/>
          <p:cNvSpPr>
            <a:spLocks noGrp="1"/>
          </p:cNvSpPr>
          <p:nvPr>
            <p:ph type="sldNum" sz="quarter" idx="12"/>
          </p:nvPr>
        </p:nvSpPr>
        <p:spPr>
          <a:xfrm>
            <a:off x="9320107" y="8886613"/>
            <a:ext cx="2709333" cy="650240"/>
          </a:xfrm>
        </p:spPr>
        <p:txBody>
          <a:bodyPr/>
          <a:lstStyle>
            <a:lvl1pPr>
              <a:defRPr/>
            </a:lvl1pPr>
          </a:lstStyle>
          <a:p>
            <a:fld id="{B3A1CE01-B248-4914-8D8E-B98B0921549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811283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192107" y="2709333"/>
            <a:ext cx="11054080" cy="5852160"/>
          </a:xfrm>
        </p:spPr>
        <p:txBody>
          <a:bodyPr/>
          <a:lstStyle/>
          <a:p>
            <a:pPr lvl="0"/>
            <a:endParaRPr lang="en-US" noProof="0" smtClean="0"/>
          </a:p>
        </p:txBody>
      </p:sp>
      <p:sp>
        <p:nvSpPr>
          <p:cNvPr id="4" name="Rectangle 65"/>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5" name="Rectangle 66"/>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6" name="Rectangle 67"/>
          <p:cNvSpPr>
            <a:spLocks noGrp="1" noChangeArrowheads="1"/>
          </p:cNvSpPr>
          <p:nvPr>
            <p:ph type="sldNum" sz="quarter" idx="12"/>
          </p:nvPr>
        </p:nvSpPr>
        <p:spPr>
          <a:ln/>
        </p:spPr>
        <p:txBody>
          <a:bodyPr/>
          <a:lstStyle>
            <a:lvl1pPr>
              <a:defRPr/>
            </a:lvl1pPr>
          </a:lstStyle>
          <a:p>
            <a:fld id="{C020CED0-3A85-4A71-9D07-351397B6BEE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955450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92107" y="2709333"/>
            <a:ext cx="5418667" cy="5852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27520"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27520"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5"/>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7" name="Rectangle 66"/>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8" name="Rectangle 67"/>
          <p:cNvSpPr>
            <a:spLocks noGrp="1" noChangeArrowheads="1"/>
          </p:cNvSpPr>
          <p:nvPr>
            <p:ph type="sldNum" sz="quarter" idx="12"/>
          </p:nvPr>
        </p:nvSpPr>
        <p:spPr>
          <a:ln/>
        </p:spPr>
        <p:txBody>
          <a:bodyPr/>
          <a:lstStyle>
            <a:lvl1pPr>
              <a:defRPr/>
            </a:lvl1pPr>
          </a:lstStyle>
          <a:p>
            <a:fld id="{DC467FE2-8BC9-4AA7-BB96-47314E3D8AE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220385974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25600" y="1597025"/>
            <a:ext cx="9753600" cy="3395663"/>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625600" y="5122863"/>
            <a:ext cx="9753600" cy="23542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Slide Number Placeholder 3"/>
          <p:cNvSpPr>
            <a:spLocks noGrp="1"/>
          </p:cNvSpPr>
          <p:nvPr>
            <p:ph type="sldNum" sz="quarter" idx="10"/>
          </p:nvPr>
        </p:nvSpPr>
        <p:spPr/>
        <p:txBody>
          <a:bodyPr/>
          <a:lstStyle>
            <a:lvl1pPr>
              <a:defRPr/>
            </a:lvl1pPr>
          </a:lstStyle>
          <a:p>
            <a:fld id="{1A9EB563-2B89-4AE2-A742-0C62A5FAB4A7}" type="slidenum">
              <a:rPr lang="en-US" altLang="en-US"/>
              <a:pPr/>
              <a:t>‹#›</a:t>
            </a:fld>
            <a:endParaRPr lang="en-US" altLang="en-US"/>
          </a:p>
        </p:txBody>
      </p:sp>
    </p:spTree>
    <p:extLst>
      <p:ext uri="{BB962C8B-B14F-4D97-AF65-F5344CB8AC3E}">
        <p14:creationId xmlns:p14="http://schemas.microsoft.com/office/powerpoint/2010/main" val="698936984"/>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30904B75-F150-4DAA-9292-6F772C796512}" type="slidenum">
              <a:rPr lang="en-US" altLang="en-US"/>
              <a:pPr/>
              <a:t>‹#›</a:t>
            </a:fld>
            <a:endParaRPr lang="en-US" altLang="en-US"/>
          </a:p>
        </p:txBody>
      </p:sp>
    </p:spTree>
    <p:extLst>
      <p:ext uri="{BB962C8B-B14F-4D97-AF65-F5344CB8AC3E}">
        <p14:creationId xmlns:p14="http://schemas.microsoft.com/office/powerpoint/2010/main" val="441046750"/>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7413" y="2432050"/>
            <a:ext cx="11217275" cy="4056063"/>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87413" y="6527800"/>
            <a:ext cx="11217275" cy="2133600"/>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
        <p:nvSpPr>
          <p:cNvPr id="4" name="Slide Number Placeholder 3"/>
          <p:cNvSpPr>
            <a:spLocks noGrp="1"/>
          </p:cNvSpPr>
          <p:nvPr>
            <p:ph type="sldNum" sz="quarter" idx="10"/>
          </p:nvPr>
        </p:nvSpPr>
        <p:spPr/>
        <p:txBody>
          <a:bodyPr/>
          <a:lstStyle>
            <a:lvl1pPr>
              <a:defRPr/>
            </a:lvl1pPr>
          </a:lstStyle>
          <a:p>
            <a:fld id="{0958A04A-2F73-4F9E-96D6-DCE613610B2C}" type="slidenum">
              <a:rPr lang="en-US" altLang="en-US"/>
              <a:pPr/>
              <a:t>‹#›</a:t>
            </a:fld>
            <a:endParaRPr lang="en-US" altLang="en-US"/>
          </a:p>
        </p:txBody>
      </p:sp>
    </p:spTree>
    <p:extLst>
      <p:ext uri="{BB962C8B-B14F-4D97-AF65-F5344CB8AC3E}">
        <p14:creationId xmlns:p14="http://schemas.microsoft.com/office/powerpoint/2010/main" val="306590170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56476E00-8313-FE4E-9E8D-AB87FA8F392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7732333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200" y="1703388"/>
            <a:ext cx="6153150" cy="8050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35750" y="1703388"/>
            <a:ext cx="6153150" cy="80502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p:txBody>
          <a:bodyPr/>
          <a:lstStyle>
            <a:lvl1pPr>
              <a:defRPr/>
            </a:lvl1pPr>
          </a:lstStyle>
          <a:p>
            <a:fld id="{72C3F17E-3FDF-4BF0-BBED-2910077EC911}" type="slidenum">
              <a:rPr lang="en-US" altLang="en-US"/>
              <a:pPr/>
              <a:t>‹#›</a:t>
            </a:fld>
            <a:endParaRPr lang="en-US" altLang="en-US"/>
          </a:p>
        </p:txBody>
      </p:sp>
    </p:spTree>
    <p:extLst>
      <p:ext uri="{BB962C8B-B14F-4D97-AF65-F5344CB8AC3E}">
        <p14:creationId xmlns:p14="http://schemas.microsoft.com/office/powerpoint/2010/main" val="263712799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95350" y="519113"/>
            <a:ext cx="11217275" cy="1885950"/>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95350" y="2390775"/>
            <a:ext cx="5502275"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95350" y="3562350"/>
            <a:ext cx="5502275"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583363" y="2390775"/>
            <a:ext cx="5529262" cy="11715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583363" y="3562350"/>
            <a:ext cx="5529262" cy="524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p:txBody>
          <a:bodyPr/>
          <a:lstStyle>
            <a:lvl1pPr>
              <a:defRPr/>
            </a:lvl1pPr>
          </a:lstStyle>
          <a:p>
            <a:fld id="{8F9F3BF2-7439-4761-8191-F7F4BBF0CBB4}" type="slidenum">
              <a:rPr lang="en-US" altLang="en-US"/>
              <a:pPr/>
              <a:t>‹#›</a:t>
            </a:fld>
            <a:endParaRPr lang="en-US" altLang="en-US"/>
          </a:p>
        </p:txBody>
      </p:sp>
    </p:spTree>
    <p:extLst>
      <p:ext uri="{BB962C8B-B14F-4D97-AF65-F5344CB8AC3E}">
        <p14:creationId xmlns:p14="http://schemas.microsoft.com/office/powerpoint/2010/main" val="285740404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a:lvl1pPr>
          </a:lstStyle>
          <a:p>
            <a:fld id="{E91595FD-E578-4640-8B1F-181A9EE7D291}" type="slidenum">
              <a:rPr lang="en-US" altLang="en-US"/>
              <a:pPr/>
              <a:t>‹#›</a:t>
            </a:fld>
            <a:endParaRPr lang="en-US" altLang="en-US"/>
          </a:p>
        </p:txBody>
      </p:sp>
    </p:spTree>
    <p:extLst>
      <p:ext uri="{BB962C8B-B14F-4D97-AF65-F5344CB8AC3E}">
        <p14:creationId xmlns:p14="http://schemas.microsoft.com/office/powerpoint/2010/main" val="3559354380"/>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A7E024C-93ED-4D52-A7B8-F229E834BE02}" type="slidenum">
              <a:rPr lang="en-US" altLang="en-US"/>
              <a:pPr/>
              <a:t>‹#›</a:t>
            </a:fld>
            <a:endParaRPr lang="en-US" altLang="en-US"/>
          </a:p>
        </p:txBody>
      </p:sp>
    </p:spTree>
    <p:extLst>
      <p:ext uri="{BB962C8B-B14F-4D97-AF65-F5344CB8AC3E}">
        <p14:creationId xmlns:p14="http://schemas.microsoft.com/office/powerpoint/2010/main" val="289646088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529263" y="1404938"/>
            <a:ext cx="6583362" cy="69310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31E01F19-AE6F-4B0A-ACB5-6CBFE4FBA0B6}" type="slidenum">
              <a:rPr lang="en-US" altLang="en-US"/>
              <a:pPr/>
              <a:t>‹#›</a:t>
            </a:fld>
            <a:endParaRPr lang="en-US" altLang="en-US"/>
          </a:p>
        </p:txBody>
      </p:sp>
    </p:spTree>
    <p:extLst>
      <p:ext uri="{BB962C8B-B14F-4D97-AF65-F5344CB8AC3E}">
        <p14:creationId xmlns:p14="http://schemas.microsoft.com/office/powerpoint/2010/main" val="1727304555"/>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5350" y="650875"/>
            <a:ext cx="4194175" cy="2274888"/>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529263" y="1404938"/>
            <a:ext cx="6583362" cy="69310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95350" y="2925763"/>
            <a:ext cx="4194175" cy="542131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Slide Number Placeholder 4"/>
          <p:cNvSpPr>
            <a:spLocks noGrp="1"/>
          </p:cNvSpPr>
          <p:nvPr>
            <p:ph type="sldNum" sz="quarter" idx="10"/>
          </p:nvPr>
        </p:nvSpPr>
        <p:spPr/>
        <p:txBody>
          <a:bodyPr/>
          <a:lstStyle>
            <a:lvl1pPr>
              <a:defRPr/>
            </a:lvl1pPr>
          </a:lstStyle>
          <a:p>
            <a:fld id="{730B8A70-421F-4E9F-9515-6890D077BDED}" type="slidenum">
              <a:rPr lang="en-US" altLang="en-US"/>
              <a:pPr/>
              <a:t>‹#›</a:t>
            </a:fld>
            <a:endParaRPr lang="en-US" altLang="en-US"/>
          </a:p>
        </p:txBody>
      </p:sp>
    </p:spTree>
    <p:extLst>
      <p:ext uri="{BB962C8B-B14F-4D97-AF65-F5344CB8AC3E}">
        <p14:creationId xmlns:p14="http://schemas.microsoft.com/office/powerpoint/2010/main" val="3189449072"/>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9EEB72C0-84AE-49CA-952C-D5C6AB0A36E8}" type="slidenum">
              <a:rPr lang="en-US" altLang="en-US"/>
              <a:pPr/>
              <a:t>‹#›</a:t>
            </a:fld>
            <a:endParaRPr lang="en-US" altLang="en-US"/>
          </a:p>
        </p:txBody>
      </p:sp>
    </p:spTree>
    <p:extLst>
      <p:ext uri="{BB962C8B-B14F-4D97-AF65-F5344CB8AC3E}">
        <p14:creationId xmlns:p14="http://schemas.microsoft.com/office/powerpoint/2010/main" val="3465967099"/>
      </p:ext>
    </p:extLst>
  </p:cSld>
  <p:clrMapOvr>
    <a:masterClrMapping/>
  </p:clrMapOv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4225" y="0"/>
            <a:ext cx="3114675" cy="9753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00" y="0"/>
            <a:ext cx="9191625" cy="9753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p:txBody>
          <a:bodyPr/>
          <a:lstStyle>
            <a:lvl1pPr>
              <a:defRPr/>
            </a:lvl1pPr>
          </a:lstStyle>
          <a:p>
            <a:fld id="{F7D49F9A-F2DA-4368-80B9-D4A2EEB60C71}" type="slidenum">
              <a:rPr lang="en-US" altLang="en-US"/>
              <a:pPr/>
              <a:t>‹#›</a:t>
            </a:fld>
            <a:endParaRPr lang="en-US" altLang="en-US"/>
          </a:p>
        </p:txBody>
      </p:sp>
    </p:spTree>
    <p:extLst>
      <p:ext uri="{BB962C8B-B14F-4D97-AF65-F5344CB8AC3E}">
        <p14:creationId xmlns:p14="http://schemas.microsoft.com/office/powerpoint/2010/main" val="1630851073"/>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9F6F9626-AA3F-504C-B627-AAFBB95F777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22928922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56476E00-8313-FE4E-9E8D-AB87FA8F392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0640750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FDCBAC11-2C75-9A44-9D5A-F625EDB5D9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7353220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FDCBAC11-2C75-9A44-9D5A-F625EDB5D9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077098578"/>
      </p:ext>
    </p:extLst>
  </p:cSld>
  <p:clrMapOvr>
    <a:masterClrMapping/>
  </p:clrMapOv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200" y="1703388"/>
            <a:ext cx="6153150" cy="70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35750" y="1703388"/>
            <a:ext cx="6153150" cy="70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2944562D-1F97-B64C-B562-A74CC70B6E3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712844224"/>
      </p:ext>
    </p:extLst>
  </p:cSld>
  <p:clrMapOvr>
    <a:masterClrMapping/>
  </p:clrMapOv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9439C6B1-2CE2-C146-9936-923023DC2F7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5628821"/>
      </p:ext>
    </p:extLst>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2B28F4F1-4331-124D-8747-CC0C2DA95DF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73243995"/>
      </p:ext>
    </p:extLst>
  </p:cSld>
  <p:clrMapOvr>
    <a:masterClrMapping/>
  </p:clrMapOvr>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7BDE5D23-EFA5-CB42-A113-9561C62A9D9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90618643"/>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1B3770EC-848F-994F-A33C-6744FE0578C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955149021"/>
      </p:ext>
    </p:extLst>
  </p:cSld>
  <p:clrMapOvr>
    <a:masterClrMapping/>
  </p:clrMapOvr>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F39D2EDF-CC79-5649-88F1-379EFD2BC4E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44182671"/>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84372CBB-E955-9B4D-B7C9-FC37FE4AD9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13179933"/>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4225" y="0"/>
            <a:ext cx="3114675" cy="8751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00" y="0"/>
            <a:ext cx="9191625" cy="8751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59A25658-7940-E84C-A1D3-6B89F2F448C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159655537"/>
      </p:ext>
    </p:extLst>
  </p:cSld>
  <p:clrMapOvr>
    <a:masterClrMapping/>
  </p:clrMapOvr>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92106" y="2709333"/>
            <a:ext cx="5418667" cy="5852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827520" y="2709333"/>
            <a:ext cx="5418667" cy="5852160"/>
          </a:xfrm>
        </p:spPr>
        <p:txBody>
          <a:bodyPr/>
          <a:lstStyle/>
          <a:p>
            <a:pPr lvl="0"/>
            <a:endParaRPr lang="en-US" noProof="0" smtClean="0"/>
          </a:p>
        </p:txBody>
      </p:sp>
      <p:sp>
        <p:nvSpPr>
          <p:cNvPr id="5" name="Rectangle 65"/>
          <p:cNvSpPr>
            <a:spLocks noGrp="1" noChangeArrowheads="1"/>
          </p:cNvSpPr>
          <p:nvPr>
            <p:ph type="dt" sz="half" idx="10"/>
          </p:nvPr>
        </p:nvSpPr>
        <p:spPr>
          <a:xfrm>
            <a:off x="975360" y="8886613"/>
            <a:ext cx="2709333" cy="650240"/>
          </a:xfrm>
          <a:prstGeom prst="rect">
            <a:avLst/>
          </a:prstGeom>
          <a:ln/>
        </p:spPr>
        <p:txBody>
          <a:bodyPr lIns="130046" tIns="65023" rIns="130046" bIns="65023"/>
          <a:lstStyle>
            <a:lvl1pPr>
              <a:defRPr/>
            </a:lvl1pPr>
          </a:lstStyle>
          <a:p>
            <a:pPr>
              <a:defRPr/>
            </a:pPr>
            <a:endParaRPr lang="en-US"/>
          </a:p>
        </p:txBody>
      </p:sp>
      <p:sp>
        <p:nvSpPr>
          <p:cNvPr id="6" name="Rectangle 66"/>
          <p:cNvSpPr>
            <a:spLocks noGrp="1" noChangeArrowheads="1"/>
          </p:cNvSpPr>
          <p:nvPr>
            <p:ph type="ftr" sz="quarter" idx="11"/>
          </p:nvPr>
        </p:nvSpPr>
        <p:spPr>
          <a:xfrm>
            <a:off x="4443307" y="8886613"/>
            <a:ext cx="4118187" cy="650240"/>
          </a:xfrm>
          <a:prstGeom prst="rect">
            <a:avLst/>
          </a:prstGeom>
          <a:ln/>
        </p:spPr>
        <p:txBody>
          <a:bodyPr lIns="130046" tIns="65023" rIns="130046" bIns="65023"/>
          <a:lstStyle>
            <a:lvl1pPr>
              <a:defRPr/>
            </a:lvl1pPr>
          </a:lstStyle>
          <a:p>
            <a:pPr>
              <a:defRPr/>
            </a:pPr>
            <a:endParaRPr lang="en-US"/>
          </a:p>
        </p:txBody>
      </p:sp>
      <p:sp>
        <p:nvSpPr>
          <p:cNvPr id="7" name="Rectangle 67"/>
          <p:cNvSpPr>
            <a:spLocks noGrp="1" noChangeArrowheads="1"/>
          </p:cNvSpPr>
          <p:nvPr>
            <p:ph type="sldNum" sz="quarter" idx="12"/>
          </p:nvPr>
        </p:nvSpPr>
        <p:spPr>
          <a:ln/>
        </p:spPr>
        <p:txBody>
          <a:bodyPr/>
          <a:lstStyle>
            <a:lvl1pPr>
              <a:defRPr/>
            </a:lvl1pPr>
          </a:lstStyle>
          <a:p>
            <a:pPr>
              <a:defRPr/>
            </a:pPr>
            <a:fld id="{273DF3FA-6CF2-441B-8AA3-3039836964E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0830812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200" y="1703388"/>
            <a:ext cx="6153150" cy="70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35750" y="1703388"/>
            <a:ext cx="6153150" cy="70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2944562D-1F97-B64C-B562-A74CC70B6E3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587913603"/>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66987" y="433493"/>
            <a:ext cx="11379200" cy="812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4" name="Footer Placeholder 3"/>
          <p:cNvSpPr>
            <a:spLocks noGrp="1"/>
          </p:cNvSpPr>
          <p:nvPr>
            <p:ph type="ftr" sz="quarter" idx="11"/>
          </p:nvPr>
        </p:nvSpPr>
        <p:spPr>
          <a:xfrm>
            <a:off x="4443307" y="8886613"/>
            <a:ext cx="4118187" cy="650240"/>
          </a:xfrm>
          <a:prstGeom prst="rect">
            <a:avLst/>
          </a:prstGeom>
        </p:spPr>
        <p:txBody>
          <a:bodyPr lIns="130046" tIns="65023" rIns="130046" bIns="65023"/>
          <a:lstStyle>
            <a:lvl1pPr>
              <a:defRPr/>
            </a:lvl1pPr>
          </a:lstStyle>
          <a:p>
            <a:endParaRPr lang="en-US"/>
          </a:p>
        </p:txBody>
      </p:sp>
      <p:sp>
        <p:nvSpPr>
          <p:cNvPr id="5" name="Slide Number Placeholder 4"/>
          <p:cNvSpPr>
            <a:spLocks noGrp="1"/>
          </p:cNvSpPr>
          <p:nvPr>
            <p:ph type="sldNum" sz="quarter" idx="12"/>
          </p:nvPr>
        </p:nvSpPr>
        <p:spPr>
          <a:xfrm>
            <a:off x="9320107" y="8886613"/>
            <a:ext cx="2709333" cy="650240"/>
          </a:xfrm>
        </p:spPr>
        <p:txBody>
          <a:bodyPr/>
          <a:lstStyle>
            <a:lvl1pPr>
              <a:defRPr/>
            </a:lvl1pPr>
          </a:lstStyle>
          <a:p>
            <a:fld id="{F58DE2EF-C66F-4FD7-A2E2-9CC6C01398F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9430775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66987" y="433493"/>
            <a:ext cx="11054080" cy="1625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192107"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27520"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192107"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827520"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8" name="Footer Placeholder 7"/>
          <p:cNvSpPr>
            <a:spLocks noGrp="1"/>
          </p:cNvSpPr>
          <p:nvPr>
            <p:ph type="ftr" sz="quarter" idx="11"/>
          </p:nvPr>
        </p:nvSpPr>
        <p:spPr>
          <a:xfrm>
            <a:off x="4443307" y="8886613"/>
            <a:ext cx="4118187" cy="650240"/>
          </a:xfrm>
          <a:prstGeom prst="rect">
            <a:avLst/>
          </a:prstGeom>
        </p:spPr>
        <p:txBody>
          <a:bodyPr lIns="130046" tIns="65023" rIns="130046" bIns="65023"/>
          <a:lstStyle>
            <a:lvl1pPr>
              <a:defRPr/>
            </a:lvl1pPr>
          </a:lstStyle>
          <a:p>
            <a:endParaRPr lang="en-US"/>
          </a:p>
        </p:txBody>
      </p:sp>
      <p:sp>
        <p:nvSpPr>
          <p:cNvPr id="9" name="Slide Number Placeholder 8"/>
          <p:cNvSpPr>
            <a:spLocks noGrp="1"/>
          </p:cNvSpPr>
          <p:nvPr>
            <p:ph type="sldNum" sz="quarter" idx="12"/>
          </p:nvPr>
        </p:nvSpPr>
        <p:spPr>
          <a:xfrm>
            <a:off x="9320107" y="8886613"/>
            <a:ext cx="2709333" cy="650240"/>
          </a:xfrm>
        </p:spPr>
        <p:txBody>
          <a:bodyPr/>
          <a:lstStyle>
            <a:lvl1pPr>
              <a:defRPr/>
            </a:lvl1pPr>
          </a:lstStyle>
          <a:p>
            <a:fld id="{B3A1CE01-B248-4914-8D8E-B98B0921549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76393599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192107" y="2709333"/>
            <a:ext cx="11054080" cy="5852160"/>
          </a:xfrm>
        </p:spPr>
        <p:txBody>
          <a:bodyPr/>
          <a:lstStyle/>
          <a:p>
            <a:pPr lvl="0"/>
            <a:endParaRPr lang="en-US" noProof="0" smtClean="0"/>
          </a:p>
        </p:txBody>
      </p:sp>
      <p:sp>
        <p:nvSpPr>
          <p:cNvPr id="4" name="Rectangle 65"/>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5" name="Rectangle 66"/>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6" name="Rectangle 67"/>
          <p:cNvSpPr>
            <a:spLocks noGrp="1" noChangeArrowheads="1"/>
          </p:cNvSpPr>
          <p:nvPr>
            <p:ph type="sldNum" sz="quarter" idx="12"/>
          </p:nvPr>
        </p:nvSpPr>
        <p:spPr>
          <a:ln/>
        </p:spPr>
        <p:txBody>
          <a:bodyPr/>
          <a:lstStyle>
            <a:lvl1pPr>
              <a:defRPr/>
            </a:lvl1pPr>
          </a:lstStyle>
          <a:p>
            <a:fld id="{C020CED0-3A85-4A71-9D07-351397B6BEE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9130294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92107" y="2709333"/>
            <a:ext cx="5418667" cy="5852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27520"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27520"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5"/>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7" name="Rectangle 66"/>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8" name="Rectangle 67"/>
          <p:cNvSpPr>
            <a:spLocks noGrp="1" noChangeArrowheads="1"/>
          </p:cNvSpPr>
          <p:nvPr>
            <p:ph type="sldNum" sz="quarter" idx="12"/>
          </p:nvPr>
        </p:nvSpPr>
        <p:spPr>
          <a:ln/>
        </p:spPr>
        <p:txBody>
          <a:bodyPr/>
          <a:lstStyle>
            <a:lvl1pPr>
              <a:defRPr/>
            </a:lvl1pPr>
          </a:lstStyle>
          <a:p>
            <a:fld id="{DC467FE2-8BC9-4AA7-BB96-47314E3D8AE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11137478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50720" y="5527040"/>
            <a:ext cx="9103360" cy="2492587"/>
          </a:xfrm>
        </p:spPr>
        <p:txBody>
          <a:bodyPr/>
          <a:lstStyle>
            <a:lvl1pPr marL="0" indent="0" algn="ctr">
              <a:buNone/>
              <a:defRPr>
                <a:solidFill>
                  <a:schemeClr val="tx1">
                    <a:tint val="75000"/>
                  </a:schemeClr>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a:p>
        </p:txBody>
      </p:sp>
      <p:sp>
        <p:nvSpPr>
          <p:cNvPr id="7" name="Date Placeholder 6"/>
          <p:cNvSpPr>
            <a:spLocks noGrp="1"/>
          </p:cNvSpPr>
          <p:nvPr>
            <p:ph type="dt" sz="half" idx="10"/>
          </p:nvPr>
        </p:nvSpPr>
        <p:spPr/>
        <p:txBody>
          <a:bodyPr/>
          <a:lstStyle/>
          <a:p>
            <a:fld id="{8D1BDE20-CCCE-4C05-B065-5AD0916DA5D0}" type="datetime1">
              <a:rPr lang="en-US" smtClean="0">
                <a:solidFill>
                  <a:prstClr val="black">
                    <a:tint val="75000"/>
                  </a:prstClr>
                </a:solidFill>
              </a:rPr>
              <a:pPr/>
              <a:t>5/3/2017</a:t>
            </a:fld>
            <a:endParaRPr lang="en-US">
              <a:solidFill>
                <a:prstClr val="black">
                  <a:tint val="75000"/>
                </a:prstClr>
              </a:solidFill>
            </a:endParaRPr>
          </a:p>
        </p:txBody>
      </p:sp>
      <p:sp>
        <p:nvSpPr>
          <p:cNvPr id="9" name="Footer Placeholder 8"/>
          <p:cNvSpPr>
            <a:spLocks noGrp="1"/>
          </p:cNvSpPr>
          <p:nvPr>
            <p:ph type="ftr" sz="quarter" idx="12"/>
          </p:nvPr>
        </p:nvSpPr>
        <p:spPr/>
        <p:txBody>
          <a:bodyPr/>
          <a:lstStyle/>
          <a:p>
            <a:endParaRPr lang="en-US">
              <a:solidFill>
                <a:prstClr val="black">
                  <a:tint val="75000"/>
                </a:prstClr>
              </a:solidFill>
            </a:endParaRPr>
          </a:p>
        </p:txBody>
      </p:sp>
      <p:sp>
        <p:nvSpPr>
          <p:cNvPr id="10" name="Title 9"/>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507979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2pPr>
              <a:buFont typeface="Arial" pitchFamily="34" charset="0"/>
              <a:buChar char="•"/>
              <a:defRPr/>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4275229449"/>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290" y="6267592"/>
            <a:ext cx="11054080" cy="1937173"/>
          </a:xfrm>
        </p:spPr>
        <p:txBody>
          <a:bodyPr anchor="t"/>
          <a:lstStyle>
            <a:lvl1pPr algn="l">
              <a:defRPr sz="5689" b="1" cap="all"/>
            </a:lvl1pPr>
          </a:lstStyle>
          <a:p>
            <a:r>
              <a:rPr lang="en-US" smtClean="0"/>
              <a:t>Click to edit Master title style</a:t>
            </a:r>
            <a:endParaRPr lang="en-US"/>
          </a:p>
        </p:txBody>
      </p:sp>
      <p:sp>
        <p:nvSpPr>
          <p:cNvPr id="3" name="Text Placeholder 2"/>
          <p:cNvSpPr>
            <a:spLocks noGrp="1"/>
          </p:cNvSpPr>
          <p:nvPr>
            <p:ph type="body" idx="1"/>
          </p:nvPr>
        </p:nvSpPr>
        <p:spPr>
          <a:xfrm>
            <a:off x="1027290" y="4133993"/>
            <a:ext cx="11054080" cy="2133599"/>
          </a:xfrm>
        </p:spPr>
        <p:txBody>
          <a:bodyPr anchor="b"/>
          <a:lstStyle>
            <a:lvl1pPr marL="0" indent="0">
              <a:buNone/>
              <a:defRPr sz="2844">
                <a:solidFill>
                  <a:schemeClr val="tx1">
                    <a:tint val="75000"/>
                  </a:schemeClr>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9950087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0240"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10773" y="2275841"/>
            <a:ext cx="5743787" cy="6436925"/>
          </a:xfrm>
        </p:spPr>
        <p:txBody>
          <a:bodyPr/>
          <a:lstStyle>
            <a:lvl1pPr>
              <a:defRPr sz="3982"/>
            </a:lvl1pPr>
            <a:lvl2pPr>
              <a:defRPr sz="3413"/>
            </a:lvl2pPr>
            <a:lvl3pPr>
              <a:defRPr sz="2844"/>
            </a:lvl3pPr>
            <a:lvl4pPr>
              <a:defRPr sz="2560"/>
            </a:lvl4pPr>
            <a:lvl5pPr>
              <a:defRPr sz="2560"/>
            </a:lvl5pPr>
            <a:lvl6pPr>
              <a:defRPr sz="2560"/>
            </a:lvl6pPr>
            <a:lvl7pPr>
              <a:defRPr sz="2560"/>
            </a:lvl7pPr>
            <a:lvl8pPr>
              <a:defRPr sz="2560"/>
            </a:lvl8pPr>
            <a:lvl9pPr>
              <a:defRPr sz="256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EAA60FC-DD84-441F-8A79-C6DA7EC3CC1F}" type="datetime1">
              <a:rPr lang="en-US" smtClean="0">
                <a:solidFill>
                  <a:prstClr val="black">
                    <a:tint val="75000"/>
                  </a:prstClr>
                </a:solidFill>
              </a:rPr>
              <a:pPr/>
              <a:t>5/3/2017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423551064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240" y="2183272"/>
            <a:ext cx="5746045"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650240" y="3093155"/>
            <a:ext cx="5746045"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6259" y="2183272"/>
            <a:ext cx="5748302" cy="909884"/>
          </a:xfrm>
        </p:spPr>
        <p:txBody>
          <a:bodyPr anchor="b"/>
          <a:lstStyle>
            <a:lvl1pPr marL="0" indent="0">
              <a:buNone/>
              <a:defRPr sz="3413" b="1"/>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6606259" y="3093155"/>
            <a:ext cx="5748302" cy="5619610"/>
          </a:xfrm>
        </p:spPr>
        <p:txBody>
          <a:bodyPr/>
          <a:lstStyle>
            <a:lvl1pPr>
              <a:defRPr sz="3413"/>
            </a:lvl1pPr>
            <a:lvl2pPr>
              <a:defRPr sz="2844"/>
            </a:lvl2pPr>
            <a:lvl3pPr>
              <a:defRPr sz="2560"/>
            </a:lvl3pPr>
            <a:lvl4pPr>
              <a:defRPr sz="2276"/>
            </a:lvl4pPr>
            <a:lvl5pPr>
              <a:defRPr sz="2276"/>
            </a:lvl5pPr>
            <a:lvl6pPr>
              <a:defRPr sz="2276"/>
            </a:lvl6pPr>
            <a:lvl7pPr>
              <a:defRPr sz="2276"/>
            </a:lvl7pPr>
            <a:lvl8pPr>
              <a:defRPr sz="2276"/>
            </a:lvl8pPr>
            <a:lvl9pPr>
              <a:defRPr sz="227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B9F4A7-47EE-4707-A3AC-98D992A52D89}" type="datetime1">
              <a:rPr lang="en-US" smtClean="0">
                <a:solidFill>
                  <a:prstClr val="black">
                    <a:tint val="75000"/>
                  </a:prstClr>
                </a:solidFill>
              </a:rPr>
              <a:pPr/>
              <a:t>5/3/2017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3716830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AA578D5-276C-4DAD-8540-38242F55C243}" type="datetime1">
              <a:rPr lang="en-US" smtClean="0">
                <a:solidFill>
                  <a:prstClr val="black">
                    <a:tint val="75000"/>
                  </a:prstClr>
                </a:solidFill>
              </a:rPr>
              <a:pPr/>
              <a:t>5/3/2017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224838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9439C6B1-2CE2-C146-9936-923023DC2F7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966666527"/>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380B094-DB1E-46EE-AFC5-F38EB6F66137}" type="datetime1">
              <a:rPr lang="en-US" smtClean="0">
                <a:solidFill>
                  <a:prstClr val="black">
                    <a:tint val="75000"/>
                  </a:prstClr>
                </a:solidFill>
              </a:rPr>
              <a:pPr/>
              <a:t>5/3/2017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24868659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241" y="388338"/>
            <a:ext cx="4278490" cy="1652693"/>
          </a:xfrm>
        </p:spPr>
        <p:txBody>
          <a:bodyPr anchor="b"/>
          <a:lstStyle>
            <a:lvl1pPr algn="l">
              <a:defRPr sz="2844" b="1"/>
            </a:lvl1pPr>
          </a:lstStyle>
          <a:p>
            <a:r>
              <a:rPr lang="en-US" smtClean="0"/>
              <a:t>Click to edit Master title style</a:t>
            </a:r>
            <a:endParaRPr lang="en-US"/>
          </a:p>
        </p:txBody>
      </p:sp>
      <p:sp>
        <p:nvSpPr>
          <p:cNvPr id="3" name="Content Placeholder 2"/>
          <p:cNvSpPr>
            <a:spLocks noGrp="1"/>
          </p:cNvSpPr>
          <p:nvPr>
            <p:ph idx="1"/>
          </p:nvPr>
        </p:nvSpPr>
        <p:spPr>
          <a:xfrm>
            <a:off x="5084516" y="388339"/>
            <a:ext cx="7270044" cy="8324427"/>
          </a:xfrm>
        </p:spPr>
        <p:txBody>
          <a:bodyPr/>
          <a:lstStyle>
            <a:lvl1pPr>
              <a:defRPr sz="4551"/>
            </a:lvl1pPr>
            <a:lvl2pPr>
              <a:defRPr sz="3982"/>
            </a:lvl2pPr>
            <a:lvl3pPr>
              <a:defRPr sz="3413"/>
            </a:lvl3pPr>
            <a:lvl4pPr>
              <a:defRPr sz="2844"/>
            </a:lvl4pPr>
            <a:lvl5pPr>
              <a:defRPr sz="2844"/>
            </a:lvl5pPr>
            <a:lvl6pPr>
              <a:defRPr sz="2844"/>
            </a:lvl6pPr>
            <a:lvl7pPr>
              <a:defRPr sz="2844"/>
            </a:lvl7pPr>
            <a:lvl8pPr>
              <a:defRPr sz="2844"/>
            </a:lvl8pPr>
            <a:lvl9pPr>
              <a:defRPr sz="284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241" y="2041032"/>
            <a:ext cx="4278490" cy="6671734"/>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5F2D12E-634C-4D66-BB07-1EB509C1E96F}" type="datetime1">
              <a:rPr lang="en-US" smtClean="0">
                <a:solidFill>
                  <a:prstClr val="black">
                    <a:tint val="75000"/>
                  </a:prstClr>
                </a:solidFill>
              </a:rPr>
              <a:pPr/>
              <a:t>5/3/2017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15276508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032" y="6827520"/>
            <a:ext cx="7802880" cy="806027"/>
          </a:xfrm>
        </p:spPr>
        <p:txBody>
          <a:bodyPr anchor="b"/>
          <a:lstStyle>
            <a:lvl1pPr algn="l">
              <a:defRPr sz="2844" b="1"/>
            </a:lvl1pPr>
          </a:lstStyle>
          <a:p>
            <a:r>
              <a:rPr lang="en-US" smtClean="0"/>
              <a:t>Click to edit Master title style</a:t>
            </a:r>
            <a:endParaRPr lang="en-US"/>
          </a:p>
        </p:txBody>
      </p:sp>
      <p:sp>
        <p:nvSpPr>
          <p:cNvPr id="3" name="Picture Placeholder 2"/>
          <p:cNvSpPr>
            <a:spLocks noGrp="1"/>
          </p:cNvSpPr>
          <p:nvPr>
            <p:ph type="pic" idx="1"/>
          </p:nvPr>
        </p:nvSpPr>
        <p:spPr>
          <a:xfrm>
            <a:off x="2549032" y="871502"/>
            <a:ext cx="7802880" cy="5852160"/>
          </a:xfrm>
        </p:spPr>
        <p:txBody>
          <a:bodyPr/>
          <a:lstStyle>
            <a:lvl1pPr marL="0" indent="0">
              <a:buNone/>
              <a:defRPr sz="4551"/>
            </a:lvl1pPr>
            <a:lvl2pPr marL="650230" indent="0">
              <a:buNone/>
              <a:defRPr sz="3982"/>
            </a:lvl2pPr>
            <a:lvl3pPr marL="1300460" indent="0">
              <a:buNone/>
              <a:defRPr sz="3413"/>
            </a:lvl3pPr>
            <a:lvl4pPr marL="1950690" indent="0">
              <a:buNone/>
              <a:defRPr sz="2844"/>
            </a:lvl4pPr>
            <a:lvl5pPr marL="2600919" indent="0">
              <a:buNone/>
              <a:defRPr sz="2844"/>
            </a:lvl5pPr>
            <a:lvl6pPr marL="3251149" indent="0">
              <a:buNone/>
              <a:defRPr sz="2844"/>
            </a:lvl6pPr>
            <a:lvl7pPr marL="3901379" indent="0">
              <a:buNone/>
              <a:defRPr sz="2844"/>
            </a:lvl7pPr>
            <a:lvl8pPr marL="4551609" indent="0">
              <a:buNone/>
              <a:defRPr sz="2844"/>
            </a:lvl8pPr>
            <a:lvl9pPr marL="5201839" indent="0">
              <a:buNone/>
              <a:defRPr sz="2844"/>
            </a:lvl9pPr>
          </a:lstStyle>
          <a:p>
            <a:endParaRPr lang="en-US"/>
          </a:p>
        </p:txBody>
      </p:sp>
      <p:sp>
        <p:nvSpPr>
          <p:cNvPr id="4" name="Text Placeholder 3"/>
          <p:cNvSpPr>
            <a:spLocks noGrp="1"/>
          </p:cNvSpPr>
          <p:nvPr>
            <p:ph type="body" sz="half" idx="2"/>
          </p:nvPr>
        </p:nvSpPr>
        <p:spPr>
          <a:xfrm>
            <a:off x="2549032" y="7633547"/>
            <a:ext cx="7802880" cy="1144693"/>
          </a:xfrm>
        </p:spPr>
        <p:txBody>
          <a:bodyPr/>
          <a:lstStyle>
            <a:lvl1pPr marL="0" indent="0">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9622DA3-57B8-4E36-8C08-1A5183731903}" type="datetime1">
              <a:rPr lang="en-US" smtClean="0">
                <a:solidFill>
                  <a:prstClr val="black">
                    <a:tint val="75000"/>
                  </a:prstClr>
                </a:solidFill>
              </a:rPr>
              <a:pPr/>
              <a:t>5/3/2017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1465829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7C3A292-A63F-495C-8671-BF2A8F5CC303}" type="datetime1">
              <a:rPr lang="en-US" smtClean="0">
                <a:solidFill>
                  <a:prstClr val="black">
                    <a:tint val="75000"/>
                  </a:prstClr>
                </a:solidFill>
              </a:rPr>
              <a:pPr/>
              <a:t>5/3/2017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59253043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28480" y="390597"/>
            <a:ext cx="2926080" cy="832216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0240" y="390597"/>
            <a:ext cx="8561493" cy="832216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Tree>
    <p:extLst>
      <p:ext uri="{BB962C8B-B14F-4D97-AF65-F5344CB8AC3E}">
        <p14:creationId xmlns:p14="http://schemas.microsoft.com/office/powerpoint/2010/main" val="28113058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2943321925"/>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1953207937"/>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3157321632"/>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2921979067"/>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246563478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2B28F4F1-4331-124D-8747-CC0C2DA95DF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670933463"/>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598854196"/>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xfrm>
            <a:off x="12693650" y="9439275"/>
            <a:ext cx="268288" cy="254000"/>
          </a:xfrm>
          <a:prstGeom prst="rect">
            <a:avLst/>
          </a:prstGeom>
          <a:ln/>
        </p:spPr>
        <p:txBody>
          <a:bodyPr lIns="64291" tIns="32146" rIns="64291" bIns="32146"/>
          <a:lstStyle>
            <a:lvl1pPr>
              <a:defRPr/>
            </a:lvl1pPr>
          </a:lstStyle>
          <a:p>
            <a:pPr algn="l" fontAlgn="auto">
              <a:spcBef>
                <a:spcPts val="0"/>
              </a:spcBef>
              <a:spcAft>
                <a:spcPts val="0"/>
              </a:spcAft>
            </a:pPr>
            <a:fld id="{3CAB9E28-5ED3-41C4-AC0C-1D92DC1D61C9}" type="slidenum">
              <a:rPr lang="en-US" sz="2560" smtClean="0">
                <a:solidFill>
                  <a:prstClr val="black"/>
                </a:solidFill>
                <a:latin typeface="Calibri"/>
                <a:ea typeface="+mn-ea"/>
                <a:cs typeface="+mn-cs"/>
              </a:rPr>
              <a:pPr algn="l" fontAlgn="auto">
                <a:spcBef>
                  <a:spcPts val="0"/>
                </a:spcBef>
                <a:spcAft>
                  <a:spcPts val="0"/>
                </a:spcAft>
              </a:pPr>
              <a:t>‹#›</a:t>
            </a:fld>
            <a:endParaRPr lang="en-US" sz="2560">
              <a:solidFill>
                <a:prstClr val="black"/>
              </a:solidFill>
              <a:latin typeface="Calibri"/>
              <a:ea typeface="+mn-ea"/>
              <a:cs typeface="+mn-cs"/>
            </a:endParaRPr>
          </a:p>
        </p:txBody>
      </p:sp>
    </p:spTree>
    <p:extLst>
      <p:ext uri="{BB962C8B-B14F-4D97-AF65-F5344CB8AC3E}">
        <p14:creationId xmlns:p14="http://schemas.microsoft.com/office/powerpoint/2010/main" val="151249865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4725" y="3030538"/>
            <a:ext cx="11055350" cy="2090737"/>
          </a:xfrm>
        </p:spPr>
        <p:txBody>
          <a:bodyPr/>
          <a:lstStyle/>
          <a:p>
            <a:r>
              <a:rPr lang="en-US" smtClean="0"/>
              <a:t>Click to edit Master title style</a:t>
            </a:r>
            <a:endParaRPr lang="en-US"/>
          </a:p>
        </p:txBody>
      </p:sp>
      <p:sp>
        <p:nvSpPr>
          <p:cNvPr id="3" name="Subtitle 2"/>
          <p:cNvSpPr>
            <a:spLocks noGrp="1"/>
          </p:cNvSpPr>
          <p:nvPr>
            <p:ph type="subTitle" idx="1"/>
          </p:nvPr>
        </p:nvSpPr>
        <p:spPr>
          <a:xfrm>
            <a:off x="1951038" y="5527675"/>
            <a:ext cx="9102725" cy="24923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9F6F9626-AA3F-504C-B627-AAFBB95F777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420193152"/>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56476E00-8313-FE4E-9E8D-AB87FA8F392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44052442"/>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27113" y="6267450"/>
            <a:ext cx="11053762" cy="1936750"/>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1027113" y="4133850"/>
            <a:ext cx="11053762" cy="21336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Text Box 3"/>
          <p:cNvSpPr txBox="1">
            <a:spLocks noGrp="1" noChangeArrowheads="1"/>
          </p:cNvSpPr>
          <p:nvPr>
            <p:ph type="sldNum" sz="quarter" idx="10"/>
          </p:nvPr>
        </p:nvSpPr>
        <p:spPr>
          <a:ln/>
        </p:spPr>
        <p:txBody>
          <a:bodyPr/>
          <a:lstStyle>
            <a:lvl1pPr>
              <a:defRPr/>
            </a:lvl1pPr>
          </a:lstStyle>
          <a:p>
            <a:pPr>
              <a:defRPr/>
            </a:pPr>
            <a:fld id="{FDCBAC11-2C75-9A44-9D5A-F625EDB5D9E9}"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402235776"/>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30200" y="1703388"/>
            <a:ext cx="6153150" cy="70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635750" y="1703388"/>
            <a:ext cx="6153150" cy="70485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Box 3"/>
          <p:cNvSpPr txBox="1">
            <a:spLocks noGrp="1" noChangeArrowheads="1"/>
          </p:cNvSpPr>
          <p:nvPr>
            <p:ph type="sldNum" sz="quarter" idx="10"/>
          </p:nvPr>
        </p:nvSpPr>
        <p:spPr>
          <a:ln/>
        </p:spPr>
        <p:txBody>
          <a:bodyPr/>
          <a:lstStyle>
            <a:lvl1pPr>
              <a:defRPr/>
            </a:lvl1pPr>
          </a:lstStyle>
          <a:p>
            <a:pPr>
              <a:defRPr/>
            </a:pPr>
            <a:fld id="{2944562D-1F97-B64C-B562-A74CC70B6E30}"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87831945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50875" y="390525"/>
            <a:ext cx="11703050" cy="1625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50875" y="2182813"/>
            <a:ext cx="5745163"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50875" y="3092450"/>
            <a:ext cx="5745163"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605588" y="2182813"/>
            <a:ext cx="5748337" cy="9096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5588" y="3092450"/>
            <a:ext cx="5748337" cy="561975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Text Box 3"/>
          <p:cNvSpPr txBox="1">
            <a:spLocks noGrp="1" noChangeArrowheads="1"/>
          </p:cNvSpPr>
          <p:nvPr>
            <p:ph type="sldNum" sz="quarter" idx="10"/>
          </p:nvPr>
        </p:nvSpPr>
        <p:spPr>
          <a:ln/>
        </p:spPr>
        <p:txBody>
          <a:bodyPr/>
          <a:lstStyle>
            <a:lvl1pPr>
              <a:defRPr/>
            </a:lvl1pPr>
          </a:lstStyle>
          <a:p>
            <a:pPr>
              <a:defRPr/>
            </a:pPr>
            <a:fld id="{9439C6B1-2CE2-C146-9936-923023DC2F7D}"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45867652"/>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Box 3"/>
          <p:cNvSpPr txBox="1">
            <a:spLocks noGrp="1" noChangeArrowheads="1"/>
          </p:cNvSpPr>
          <p:nvPr>
            <p:ph type="sldNum" sz="quarter" idx="10"/>
          </p:nvPr>
        </p:nvSpPr>
        <p:spPr>
          <a:ln/>
        </p:spPr>
        <p:txBody>
          <a:bodyPr/>
          <a:lstStyle>
            <a:lvl1pPr>
              <a:defRPr/>
            </a:lvl1pPr>
          </a:lstStyle>
          <a:p>
            <a:pPr>
              <a:defRPr/>
            </a:pPr>
            <a:fld id="{2B28F4F1-4331-124D-8747-CC0C2DA95DFA}"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951712956"/>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7BDE5D23-EFA5-CB42-A113-9561C62A9D9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737598896"/>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1B3770EC-848F-994F-A33C-6744FE0578C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28915838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3"/>
          <p:cNvSpPr txBox="1">
            <a:spLocks noGrp="1" noChangeArrowheads="1"/>
          </p:cNvSpPr>
          <p:nvPr>
            <p:ph type="sldNum" sz="quarter" idx="10"/>
          </p:nvPr>
        </p:nvSpPr>
        <p:spPr>
          <a:ln/>
        </p:spPr>
        <p:txBody>
          <a:bodyPr/>
          <a:lstStyle>
            <a:lvl1pPr>
              <a:defRPr/>
            </a:lvl1pPr>
          </a:lstStyle>
          <a:p>
            <a:pPr>
              <a:defRPr/>
            </a:pPr>
            <a:fld id="{7BDE5D23-EFA5-CB42-A113-9561C62A9D95}"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27899615"/>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F39D2EDF-CC79-5649-88F1-379EFD2BC4E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014911933"/>
      </p:ext>
    </p:extLst>
  </p:cSld>
  <p:clrMapOvr>
    <a:masterClrMapping/>
  </p:clrMapOvr>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84372CBB-E955-9B4D-B7C9-FC37FE4AD912}"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369131066"/>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674225" y="0"/>
            <a:ext cx="3114675" cy="8751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30200" y="0"/>
            <a:ext cx="9191625" cy="8751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Box 3"/>
          <p:cNvSpPr txBox="1">
            <a:spLocks noGrp="1" noChangeArrowheads="1"/>
          </p:cNvSpPr>
          <p:nvPr>
            <p:ph type="sldNum" sz="quarter" idx="10"/>
          </p:nvPr>
        </p:nvSpPr>
        <p:spPr>
          <a:ln/>
        </p:spPr>
        <p:txBody>
          <a:bodyPr/>
          <a:lstStyle>
            <a:lvl1pPr>
              <a:defRPr/>
            </a:lvl1pPr>
          </a:lstStyle>
          <a:p>
            <a:pPr>
              <a:defRPr/>
            </a:pPr>
            <a:fld id="{59A25658-7940-E84C-A1D3-6B89F2F448C4}"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2631681095"/>
      </p:ext>
    </p:extLst>
  </p:cSld>
  <p:clrMapOvr>
    <a:masterClrMapping/>
  </p:clrMapOvr>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type="txAndClipArt">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1192106" y="2709333"/>
            <a:ext cx="5418667" cy="5852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lipArt Placeholder 3"/>
          <p:cNvSpPr>
            <a:spLocks noGrp="1"/>
          </p:cNvSpPr>
          <p:nvPr>
            <p:ph type="clipArt" sz="half" idx="2"/>
          </p:nvPr>
        </p:nvSpPr>
        <p:spPr>
          <a:xfrm>
            <a:off x="6827520" y="2709333"/>
            <a:ext cx="5418667" cy="5852160"/>
          </a:xfrm>
        </p:spPr>
        <p:txBody>
          <a:bodyPr/>
          <a:lstStyle/>
          <a:p>
            <a:pPr lvl="0"/>
            <a:endParaRPr lang="en-US" noProof="0" smtClean="0"/>
          </a:p>
        </p:txBody>
      </p:sp>
      <p:sp>
        <p:nvSpPr>
          <p:cNvPr id="5" name="Rectangle 65"/>
          <p:cNvSpPr>
            <a:spLocks noGrp="1" noChangeArrowheads="1"/>
          </p:cNvSpPr>
          <p:nvPr>
            <p:ph type="dt" sz="half" idx="10"/>
          </p:nvPr>
        </p:nvSpPr>
        <p:spPr>
          <a:xfrm>
            <a:off x="975360" y="8886613"/>
            <a:ext cx="2709333" cy="650240"/>
          </a:xfrm>
          <a:prstGeom prst="rect">
            <a:avLst/>
          </a:prstGeom>
          <a:ln/>
        </p:spPr>
        <p:txBody>
          <a:bodyPr lIns="130046" tIns="65023" rIns="130046" bIns="65023"/>
          <a:lstStyle>
            <a:lvl1pPr>
              <a:defRPr/>
            </a:lvl1pPr>
          </a:lstStyle>
          <a:p>
            <a:pPr>
              <a:defRPr/>
            </a:pPr>
            <a:endParaRPr lang="en-US"/>
          </a:p>
        </p:txBody>
      </p:sp>
      <p:sp>
        <p:nvSpPr>
          <p:cNvPr id="6" name="Rectangle 66"/>
          <p:cNvSpPr>
            <a:spLocks noGrp="1" noChangeArrowheads="1"/>
          </p:cNvSpPr>
          <p:nvPr>
            <p:ph type="ftr" sz="quarter" idx="11"/>
          </p:nvPr>
        </p:nvSpPr>
        <p:spPr>
          <a:xfrm>
            <a:off x="4443307" y="8886613"/>
            <a:ext cx="4118187" cy="650240"/>
          </a:xfrm>
          <a:prstGeom prst="rect">
            <a:avLst/>
          </a:prstGeom>
          <a:ln/>
        </p:spPr>
        <p:txBody>
          <a:bodyPr lIns="130046" tIns="65023" rIns="130046" bIns="65023"/>
          <a:lstStyle>
            <a:lvl1pPr>
              <a:defRPr/>
            </a:lvl1pPr>
          </a:lstStyle>
          <a:p>
            <a:pPr>
              <a:defRPr/>
            </a:pPr>
            <a:endParaRPr lang="en-US"/>
          </a:p>
        </p:txBody>
      </p:sp>
      <p:sp>
        <p:nvSpPr>
          <p:cNvPr id="7" name="Rectangle 67"/>
          <p:cNvSpPr>
            <a:spLocks noGrp="1" noChangeArrowheads="1"/>
          </p:cNvSpPr>
          <p:nvPr>
            <p:ph type="sldNum" sz="quarter" idx="12"/>
          </p:nvPr>
        </p:nvSpPr>
        <p:spPr>
          <a:ln/>
        </p:spPr>
        <p:txBody>
          <a:bodyPr/>
          <a:lstStyle>
            <a:lvl1pPr>
              <a:defRPr/>
            </a:lvl1pPr>
          </a:lstStyle>
          <a:p>
            <a:pPr>
              <a:defRPr/>
            </a:pPr>
            <a:fld id="{273DF3FA-6CF2-441B-8AA3-3039836964E3}"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3544644285"/>
      </p:ext>
    </p:extLst>
  </p:cSld>
  <p:clrMapOvr>
    <a:masterClrMapping/>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66987" y="433493"/>
            <a:ext cx="11379200" cy="8128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4" name="Footer Placeholder 3"/>
          <p:cNvSpPr>
            <a:spLocks noGrp="1"/>
          </p:cNvSpPr>
          <p:nvPr>
            <p:ph type="ftr" sz="quarter" idx="11"/>
          </p:nvPr>
        </p:nvSpPr>
        <p:spPr>
          <a:xfrm>
            <a:off x="4443307" y="8886613"/>
            <a:ext cx="4118187" cy="650240"/>
          </a:xfrm>
          <a:prstGeom prst="rect">
            <a:avLst/>
          </a:prstGeom>
        </p:spPr>
        <p:txBody>
          <a:bodyPr lIns="130046" tIns="65023" rIns="130046" bIns="65023"/>
          <a:lstStyle>
            <a:lvl1pPr>
              <a:defRPr/>
            </a:lvl1pPr>
          </a:lstStyle>
          <a:p>
            <a:endParaRPr lang="en-US"/>
          </a:p>
        </p:txBody>
      </p:sp>
      <p:sp>
        <p:nvSpPr>
          <p:cNvPr id="5" name="Slide Number Placeholder 4"/>
          <p:cNvSpPr>
            <a:spLocks noGrp="1"/>
          </p:cNvSpPr>
          <p:nvPr>
            <p:ph type="sldNum" sz="quarter" idx="12"/>
          </p:nvPr>
        </p:nvSpPr>
        <p:spPr>
          <a:xfrm>
            <a:off x="9320107" y="8886613"/>
            <a:ext cx="2709333" cy="650240"/>
          </a:xfrm>
        </p:spPr>
        <p:txBody>
          <a:bodyPr/>
          <a:lstStyle>
            <a:lvl1pPr>
              <a:defRPr/>
            </a:lvl1pPr>
          </a:lstStyle>
          <a:p>
            <a:fld id="{F58DE2EF-C66F-4FD7-A2E2-9CC6C01398F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01923070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866987" y="433493"/>
            <a:ext cx="11054080" cy="16256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1192107"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27520"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192107"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6827520"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975360" y="8886613"/>
            <a:ext cx="2709333" cy="650240"/>
          </a:xfrm>
          <a:prstGeom prst="rect">
            <a:avLst/>
          </a:prstGeom>
        </p:spPr>
        <p:txBody>
          <a:bodyPr lIns="130046" tIns="65023" rIns="130046" bIns="65023"/>
          <a:lstStyle>
            <a:lvl1pPr>
              <a:defRPr/>
            </a:lvl1pPr>
          </a:lstStyle>
          <a:p>
            <a:endParaRPr lang="en-US"/>
          </a:p>
        </p:txBody>
      </p:sp>
      <p:sp>
        <p:nvSpPr>
          <p:cNvPr id="8" name="Footer Placeholder 7"/>
          <p:cNvSpPr>
            <a:spLocks noGrp="1"/>
          </p:cNvSpPr>
          <p:nvPr>
            <p:ph type="ftr" sz="quarter" idx="11"/>
          </p:nvPr>
        </p:nvSpPr>
        <p:spPr>
          <a:xfrm>
            <a:off x="4443307" y="8886613"/>
            <a:ext cx="4118187" cy="650240"/>
          </a:xfrm>
          <a:prstGeom prst="rect">
            <a:avLst/>
          </a:prstGeom>
        </p:spPr>
        <p:txBody>
          <a:bodyPr lIns="130046" tIns="65023" rIns="130046" bIns="65023"/>
          <a:lstStyle>
            <a:lvl1pPr>
              <a:defRPr/>
            </a:lvl1pPr>
          </a:lstStyle>
          <a:p>
            <a:endParaRPr lang="en-US"/>
          </a:p>
        </p:txBody>
      </p:sp>
      <p:sp>
        <p:nvSpPr>
          <p:cNvPr id="9" name="Slide Number Placeholder 8"/>
          <p:cNvSpPr>
            <a:spLocks noGrp="1"/>
          </p:cNvSpPr>
          <p:nvPr>
            <p:ph type="sldNum" sz="quarter" idx="12"/>
          </p:nvPr>
        </p:nvSpPr>
        <p:spPr>
          <a:xfrm>
            <a:off x="9320107" y="8886613"/>
            <a:ext cx="2709333" cy="650240"/>
          </a:xfrm>
        </p:spPr>
        <p:txBody>
          <a:bodyPr/>
          <a:lstStyle>
            <a:lvl1pPr>
              <a:defRPr/>
            </a:lvl1pPr>
          </a:lstStyle>
          <a:p>
            <a:fld id="{B3A1CE01-B248-4914-8D8E-B98B09215499}"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673884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192107" y="2709333"/>
            <a:ext cx="11054080" cy="5852160"/>
          </a:xfrm>
        </p:spPr>
        <p:txBody>
          <a:bodyPr/>
          <a:lstStyle/>
          <a:p>
            <a:pPr lvl="0"/>
            <a:endParaRPr lang="en-US" noProof="0" smtClean="0"/>
          </a:p>
        </p:txBody>
      </p:sp>
      <p:sp>
        <p:nvSpPr>
          <p:cNvPr id="4" name="Rectangle 65"/>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5" name="Rectangle 66"/>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6" name="Rectangle 67"/>
          <p:cNvSpPr>
            <a:spLocks noGrp="1" noChangeArrowheads="1"/>
          </p:cNvSpPr>
          <p:nvPr>
            <p:ph type="sldNum" sz="quarter" idx="12"/>
          </p:nvPr>
        </p:nvSpPr>
        <p:spPr>
          <a:ln/>
        </p:spPr>
        <p:txBody>
          <a:bodyPr/>
          <a:lstStyle>
            <a:lvl1pPr>
              <a:defRPr/>
            </a:lvl1pPr>
          </a:lstStyle>
          <a:p>
            <a:fld id="{C020CED0-3A85-4A71-9D07-351397B6BEE7}"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36424149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866987" y="433493"/>
            <a:ext cx="11054080" cy="1625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192107" y="2709333"/>
            <a:ext cx="5418667" cy="58521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6827520" y="2709333"/>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6827520" y="5743786"/>
            <a:ext cx="5418667" cy="28177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65"/>
          <p:cNvSpPr>
            <a:spLocks noGrp="1" noChangeArrowheads="1"/>
          </p:cNvSpPr>
          <p:nvPr>
            <p:ph type="dt" sz="half" idx="10"/>
          </p:nvPr>
        </p:nvSpPr>
        <p:spPr>
          <a:xfrm>
            <a:off x="975360" y="8886613"/>
            <a:ext cx="2709333" cy="650240"/>
          </a:xfrm>
          <a:prstGeom prst="rect">
            <a:avLst/>
          </a:prstGeom>
          <a:ln/>
        </p:spPr>
        <p:txBody>
          <a:bodyPr/>
          <a:lstStyle>
            <a:lvl1pPr>
              <a:defRPr/>
            </a:lvl1pPr>
          </a:lstStyle>
          <a:p>
            <a:pPr>
              <a:defRPr/>
            </a:pPr>
            <a:endParaRPr lang="en-US"/>
          </a:p>
        </p:txBody>
      </p:sp>
      <p:sp>
        <p:nvSpPr>
          <p:cNvPr id="7" name="Rectangle 66"/>
          <p:cNvSpPr>
            <a:spLocks noGrp="1" noChangeArrowheads="1"/>
          </p:cNvSpPr>
          <p:nvPr>
            <p:ph type="ftr" sz="quarter" idx="11"/>
          </p:nvPr>
        </p:nvSpPr>
        <p:spPr>
          <a:xfrm>
            <a:off x="4443307" y="8886613"/>
            <a:ext cx="4118187" cy="650240"/>
          </a:xfrm>
          <a:prstGeom prst="rect">
            <a:avLst/>
          </a:prstGeom>
          <a:ln/>
        </p:spPr>
        <p:txBody>
          <a:bodyPr/>
          <a:lstStyle>
            <a:lvl1pPr>
              <a:defRPr/>
            </a:lvl1pPr>
          </a:lstStyle>
          <a:p>
            <a:pPr>
              <a:defRPr/>
            </a:pPr>
            <a:endParaRPr lang="en-US"/>
          </a:p>
        </p:txBody>
      </p:sp>
      <p:sp>
        <p:nvSpPr>
          <p:cNvPr id="8" name="Rectangle 67"/>
          <p:cNvSpPr>
            <a:spLocks noGrp="1" noChangeArrowheads="1"/>
          </p:cNvSpPr>
          <p:nvPr>
            <p:ph type="sldNum" sz="quarter" idx="12"/>
          </p:nvPr>
        </p:nvSpPr>
        <p:spPr>
          <a:ln/>
        </p:spPr>
        <p:txBody>
          <a:bodyPr/>
          <a:lstStyle>
            <a:lvl1pPr>
              <a:defRPr/>
            </a:lvl1pPr>
          </a:lstStyle>
          <a:p>
            <a:fld id="{DC467FE2-8BC9-4AA7-BB96-47314E3D8AE1}" type="slidenum">
              <a:rPr lang="en-US" altLang="en-US">
                <a:solidFill>
                  <a:srgbClr val="FFFFFF"/>
                </a:solidFill>
              </a:rPr>
              <a:pPr/>
              <a:t>‹#›</a:t>
            </a:fld>
            <a:endParaRPr lang="en-US" altLang="en-US">
              <a:solidFill>
                <a:srgbClr val="FFFFFF"/>
              </a:solidFill>
            </a:endParaRPr>
          </a:p>
        </p:txBody>
      </p:sp>
    </p:spTree>
    <p:extLst>
      <p:ext uri="{BB962C8B-B14F-4D97-AF65-F5344CB8AC3E}">
        <p14:creationId xmlns:p14="http://schemas.microsoft.com/office/powerpoint/2010/main" val="441754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0875" y="388938"/>
            <a:ext cx="4278313" cy="1652587"/>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5084763" y="388938"/>
            <a:ext cx="7269162" cy="832326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50875" y="2041525"/>
            <a:ext cx="4278313" cy="66706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1B3770EC-848F-994F-A33C-6744FE0578C8}"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6555580"/>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49525" y="6827838"/>
            <a:ext cx="7802563" cy="806450"/>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549525" y="871538"/>
            <a:ext cx="7802563" cy="5851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sym typeface="Calibri" charset="0"/>
              </a:rPr>
              <a:t>Drag picture to placeholder or click icon to add</a:t>
            </a:r>
          </a:p>
        </p:txBody>
      </p:sp>
      <p:sp>
        <p:nvSpPr>
          <p:cNvPr id="4" name="Text Placeholder 3"/>
          <p:cNvSpPr>
            <a:spLocks noGrp="1"/>
          </p:cNvSpPr>
          <p:nvPr>
            <p:ph type="body" sz="half" idx="2"/>
          </p:nvPr>
        </p:nvSpPr>
        <p:spPr>
          <a:xfrm>
            <a:off x="2549525" y="7634288"/>
            <a:ext cx="7802563" cy="11445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Box 3"/>
          <p:cNvSpPr txBox="1">
            <a:spLocks noGrp="1" noChangeArrowheads="1"/>
          </p:cNvSpPr>
          <p:nvPr>
            <p:ph type="sldNum" sz="quarter" idx="10"/>
          </p:nvPr>
        </p:nvSpPr>
        <p:spPr>
          <a:ln/>
        </p:spPr>
        <p:txBody>
          <a:bodyPr/>
          <a:lstStyle>
            <a:lvl1pPr>
              <a:defRPr/>
            </a:lvl1pPr>
          </a:lstStyle>
          <a:p>
            <a:pPr>
              <a:defRPr/>
            </a:pPr>
            <a:fld id="{F39D2EDF-CC79-5649-88F1-379EFD2BC4E6}" type="slidenum">
              <a:rPr lang="en-US">
                <a:solidFill>
                  <a:srgbClr val="FFFFFF"/>
                </a:solidFill>
              </a:rPr>
              <a:pPr>
                <a:defRPr/>
              </a:pPr>
              <a:t>‹#›</a:t>
            </a:fld>
            <a:endParaRPr lang="en-US">
              <a:solidFill>
                <a:srgbClr val="FFFFFF"/>
              </a:solidFill>
            </a:endParaRPr>
          </a:p>
        </p:txBody>
      </p:sp>
    </p:spTree>
    <p:extLst>
      <p:ext uri="{BB962C8B-B14F-4D97-AF65-F5344CB8AC3E}">
        <p14:creationId xmlns:p14="http://schemas.microsoft.com/office/powerpoint/2010/main" val="125093281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image" Target="../media/image1.jpeg"/><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theme" Target="../theme/theme3.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3" Type="http://schemas.openxmlformats.org/officeDocument/2006/relationships/slideLayout" Target="../slideLayouts/slideLayout46.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10" Type="http://schemas.openxmlformats.org/officeDocument/2006/relationships/slideLayout" Target="../slideLayouts/slideLayout53.xml"/><Relationship Id="rId19" Type="http://schemas.openxmlformats.org/officeDocument/2006/relationships/theme" Target="../theme/theme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image" Target="../media/image1.jpe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theme" Target="../theme/theme5.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30200" y="0"/>
            <a:ext cx="12458700" cy="1625600"/>
          </a:xfrm>
          <a:prstGeom prst="rect">
            <a:avLst/>
          </a:prstGeom>
          <a:noFill/>
          <a:ln>
            <a:noFill/>
          </a:ln>
          <a:effectLst>
            <a:outerShdw blurRad="12700" dist="17961" dir="2700000" algn="ctr" rotWithShape="0">
              <a:schemeClr val="bg2">
                <a:alpha val="74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smtClean="0">
                <a:sym typeface="Calibri Bold" charset="0"/>
              </a:rPr>
              <a:t>Click to edit Master title style</a:t>
            </a:r>
            <a:endParaRPr lang="en-US">
              <a:sym typeface="Calibri Bold" charset="0"/>
            </a:endParaRPr>
          </a:p>
        </p:txBody>
      </p:sp>
      <p:sp>
        <p:nvSpPr>
          <p:cNvPr id="1026" name="Rectangle 2"/>
          <p:cNvSpPr>
            <a:spLocks noGrp="1" noChangeArrowheads="1"/>
          </p:cNvSpPr>
          <p:nvPr>
            <p:ph type="body" idx="1"/>
          </p:nvPr>
        </p:nvSpPr>
        <p:spPr bwMode="auto">
          <a:xfrm>
            <a:off x="330200" y="1703388"/>
            <a:ext cx="12458700" cy="7048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smtClean="0">
                <a:sym typeface="Calibri" charset="0"/>
              </a:rPr>
              <a:t>Click to edit Master text styles</a:t>
            </a:r>
          </a:p>
          <a:p>
            <a:pPr lvl="1"/>
            <a:r>
              <a:rPr lang="en-US" smtClean="0">
                <a:sym typeface="Calibri" charset="0"/>
              </a:rPr>
              <a:t>Second level</a:t>
            </a:r>
          </a:p>
          <a:p>
            <a:pPr lvl="2"/>
            <a:r>
              <a:rPr lang="en-US" smtClean="0">
                <a:sym typeface="Calibri" charset="0"/>
              </a:rPr>
              <a:t>Third level</a:t>
            </a:r>
          </a:p>
          <a:p>
            <a:pPr lvl="3"/>
            <a:r>
              <a:rPr lang="en-US" smtClean="0">
                <a:sym typeface="Calibri" charset="0"/>
              </a:rPr>
              <a:t>Fourth level</a:t>
            </a:r>
          </a:p>
          <a:p>
            <a:pPr lvl="4"/>
            <a:r>
              <a:rPr lang="en-US" smtClean="0">
                <a:sym typeface="Calibri" charset="0"/>
              </a:rPr>
              <a:t>Fifth level</a:t>
            </a:r>
            <a:endParaRPr lang="en-US">
              <a:sym typeface="Calibri" charset="0"/>
            </a:endParaRPr>
          </a:p>
        </p:txBody>
      </p:sp>
      <p:sp>
        <p:nvSpPr>
          <p:cNvPr id="1027" name="Text Box 3"/>
          <p:cNvSpPr txBox="1">
            <a:spLocks noGrp="1" noChangeArrowheads="1"/>
          </p:cNvSpPr>
          <p:nvPr>
            <p:ph type="sldNum" sz="quarter" idx="4"/>
          </p:nvPr>
        </p:nvSpPr>
        <p:spPr bwMode="auto">
          <a:xfrm>
            <a:off x="12693650" y="9439275"/>
            <a:ext cx="268288"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spcBef>
                <a:spcPts val="1525"/>
              </a:spcBef>
              <a:defRPr sz="1800">
                <a:solidFill>
                  <a:schemeClr val="tx1"/>
                </a:solidFill>
                <a:latin typeface="Arial" charset="0"/>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defRPr/>
            </a:pPr>
            <a:fld id="{3ED24C89-1E9A-9348-B140-3FE7FCA0AFE5}" type="slidenum">
              <a:rPr lang="en-US">
                <a:solidFill>
                  <a:srgbClr val="FFFFFF"/>
                </a:solidFill>
              </a:rPr>
              <a:pPr>
                <a:defRPr/>
              </a:pPr>
              <a:t>‹#›</a:t>
            </a:fld>
            <a:endParaRPr lang="en-US">
              <a:solidFill>
                <a:srgbClr val="FFFFFF"/>
              </a:solidFill>
            </a:endParaRPr>
          </a:p>
        </p:txBody>
      </p:sp>
      <p:sp>
        <p:nvSpPr>
          <p:cNvPr id="2" name="Rectangle 1"/>
          <p:cNvSpPr/>
          <p:nvPr/>
        </p:nvSpPr>
        <p:spPr bwMode="auto">
          <a:xfrm>
            <a:off x="0" y="1676400"/>
            <a:ext cx="13004800" cy="80772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n-US">
              <a:solidFill>
                <a:srgbClr val="000000"/>
              </a:solidFill>
              <a:latin typeface="Gill Sans" charset="0"/>
            </a:endParaRPr>
          </a:p>
        </p:txBody>
      </p:sp>
    </p:spTree>
    <p:extLst>
      <p:ext uri="{BB962C8B-B14F-4D97-AF65-F5344CB8AC3E}">
        <p14:creationId xmlns:p14="http://schemas.microsoft.com/office/powerpoint/2010/main" val="3145597218"/>
      </p:ext>
    </p:extLst>
  </p:cSld>
  <p:clrMap bg1="dk2" tx1="lt1" bg2="dk1" tx2="lt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4800">
          <a:solidFill>
            <a:schemeClr val="tx1"/>
          </a:solidFill>
          <a:latin typeface="+mj-lt"/>
          <a:ea typeface="+mj-ea"/>
          <a:cs typeface="+mj-cs"/>
          <a:sym typeface="Calibri Bold" charset="0"/>
        </a:defRPr>
      </a:lvl1pPr>
      <a:lvl2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2pPr>
      <a:lvl3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3pPr>
      <a:lvl4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4pPr>
      <a:lvl5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5pPr>
      <a:lvl6pPr marL="4572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6pPr>
      <a:lvl7pPr marL="9144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7pPr>
      <a:lvl8pPr marL="13716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8pPr>
      <a:lvl9pPr marL="18288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9pPr>
    </p:titleStyle>
    <p:bodyStyle>
      <a:lvl1pPr marL="342900" indent="-342900" algn="l" rtl="0" eaLnBrk="1" fontAlgn="base" hangingPunct="1">
        <a:spcBef>
          <a:spcPts val="1000"/>
        </a:spcBef>
        <a:spcAft>
          <a:spcPct val="0"/>
        </a:spcAft>
        <a:buClr>
          <a:srgbClr val="EEB211"/>
        </a:buClr>
        <a:buSzPct val="100000"/>
        <a:buFont typeface="Calibri" charset="0"/>
        <a:buChar char="•"/>
        <a:defRPr sz="3800">
          <a:solidFill>
            <a:srgbClr val="000000"/>
          </a:solidFill>
          <a:latin typeface="+mn-lt"/>
          <a:ea typeface="+mn-ea"/>
          <a:cs typeface="+mn-cs"/>
          <a:sym typeface="Calibri" charset="0"/>
        </a:defRPr>
      </a:lvl1pPr>
      <a:lvl2pPr marL="704850" indent="-285750" algn="l" rtl="0" eaLnBrk="1" fontAlgn="base" hangingPunct="1">
        <a:spcBef>
          <a:spcPts val="900"/>
        </a:spcBef>
        <a:spcAft>
          <a:spcPct val="0"/>
        </a:spcAft>
        <a:buClr>
          <a:srgbClr val="EEB211"/>
        </a:buClr>
        <a:buSzPct val="100000"/>
        <a:buFont typeface="Calibri" charset="0"/>
        <a:buChar char="–"/>
        <a:defRPr sz="3600">
          <a:solidFill>
            <a:srgbClr val="000000"/>
          </a:solidFill>
          <a:latin typeface="+mn-lt"/>
          <a:ea typeface="+mn-ea"/>
          <a:cs typeface="+mn-cs"/>
          <a:sym typeface="Calibri" charset="0"/>
        </a:defRPr>
      </a:lvl2pPr>
      <a:lvl3pPr marL="1104900" indent="-228600" algn="l" rtl="0" eaLnBrk="1" fontAlgn="base" hangingPunct="1">
        <a:spcBef>
          <a:spcPts val="800"/>
        </a:spcBef>
        <a:spcAft>
          <a:spcPct val="0"/>
        </a:spcAft>
        <a:buClr>
          <a:srgbClr val="EEB211"/>
        </a:buClr>
        <a:buSzPct val="100000"/>
        <a:buFont typeface="Calibri" charset="0"/>
        <a:buChar char="•"/>
        <a:defRPr sz="3400">
          <a:solidFill>
            <a:srgbClr val="000000"/>
          </a:solidFill>
          <a:latin typeface="+mn-lt"/>
          <a:ea typeface="+mn-ea"/>
          <a:cs typeface="+mn-cs"/>
          <a:sym typeface="Calibri" charset="0"/>
        </a:defRPr>
      </a:lvl3pPr>
      <a:lvl4pPr marL="1562100" indent="-228600" algn="l" rtl="0" eaLnBrk="1" fontAlgn="base" hangingPunct="1">
        <a:spcBef>
          <a:spcPts val="800"/>
        </a:spcBef>
        <a:spcAft>
          <a:spcPct val="0"/>
        </a:spcAft>
        <a:buClr>
          <a:srgbClr val="EEB211"/>
        </a:buClr>
        <a:buSzPct val="100000"/>
        <a:buFont typeface="Calibri" charset="0"/>
        <a:buChar char="–"/>
        <a:defRPr sz="3000">
          <a:solidFill>
            <a:srgbClr val="000000"/>
          </a:solidFill>
          <a:latin typeface="+mn-lt"/>
          <a:ea typeface="+mn-ea"/>
          <a:cs typeface="+mn-cs"/>
          <a:sym typeface="Calibri" charset="0"/>
        </a:defRPr>
      </a:lvl4pPr>
      <a:lvl5pPr marL="20193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5pPr>
      <a:lvl6pPr marL="24765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6pPr>
      <a:lvl7pPr marL="29337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7pPr>
      <a:lvl8pPr marL="33909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8pPr>
      <a:lvl9pPr marL="38481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30200" y="0"/>
            <a:ext cx="12458700" cy="1625600"/>
          </a:xfrm>
          <a:prstGeom prst="rect">
            <a:avLst/>
          </a:prstGeom>
          <a:noFill/>
          <a:ln>
            <a:noFill/>
          </a:ln>
          <a:effectLst>
            <a:outerShdw blurRad="12700" dist="17961" dir="2700000" algn="ctr" rotWithShape="0">
              <a:schemeClr val="bg2">
                <a:alpha val="74997"/>
              </a:scheme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altLang="en-US" smtClean="0">
                <a:sym typeface="Calibri Bold" panose="020F0702030404030204" pitchFamily="34" charset="0"/>
              </a:rPr>
              <a:t>Click to edit Master title style</a:t>
            </a:r>
          </a:p>
        </p:txBody>
      </p:sp>
      <p:sp>
        <p:nvSpPr>
          <p:cNvPr id="1026" name="Rectangle 2"/>
          <p:cNvSpPr>
            <a:spLocks noGrp="1" noChangeArrowheads="1"/>
          </p:cNvSpPr>
          <p:nvPr>
            <p:ph type="body" idx="1"/>
          </p:nvPr>
        </p:nvSpPr>
        <p:spPr bwMode="auto">
          <a:xfrm>
            <a:off x="330200" y="1703388"/>
            <a:ext cx="12458700" cy="805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38100" tIns="38100" rIns="38100" bIns="38100" numCol="1" anchor="t" anchorCtr="0" compatLnSpc="1">
            <a:prstTxWarp prst="textNoShape">
              <a:avLst/>
            </a:prstTxWarp>
          </a:bodyPr>
          <a:lstStyle/>
          <a:p>
            <a:pPr lvl="0"/>
            <a:r>
              <a:rPr lang="en-US" altLang="en-US" smtClean="0">
                <a:sym typeface="Calibri" panose="020F0502020204030204" pitchFamily="34" charset="0"/>
              </a:rPr>
              <a:t>Click to edit Master text styles</a:t>
            </a:r>
          </a:p>
          <a:p>
            <a:pPr lvl="1"/>
            <a:r>
              <a:rPr lang="en-US" altLang="en-US" smtClean="0">
                <a:sym typeface="Calibri" panose="020F0502020204030204" pitchFamily="34" charset="0"/>
              </a:rPr>
              <a:t>Second level</a:t>
            </a:r>
          </a:p>
          <a:p>
            <a:pPr lvl="2"/>
            <a:r>
              <a:rPr lang="en-US" altLang="en-US" smtClean="0">
                <a:sym typeface="Calibri" panose="020F0502020204030204" pitchFamily="34" charset="0"/>
              </a:rPr>
              <a:t>Third level</a:t>
            </a:r>
          </a:p>
          <a:p>
            <a:pPr lvl="3"/>
            <a:r>
              <a:rPr lang="en-US" altLang="en-US" smtClean="0">
                <a:sym typeface="Calibri" panose="020F0502020204030204" pitchFamily="34" charset="0"/>
              </a:rPr>
              <a:t>Fourth level</a:t>
            </a:r>
          </a:p>
          <a:p>
            <a:pPr lvl="4"/>
            <a:r>
              <a:rPr lang="en-US" altLang="en-US" smtClean="0">
                <a:sym typeface="Calibri" panose="020F0502020204030204" pitchFamily="34" charset="0"/>
              </a:rPr>
              <a:t>Fifth level</a:t>
            </a:r>
          </a:p>
        </p:txBody>
      </p:sp>
      <p:sp>
        <p:nvSpPr>
          <p:cNvPr id="1027" name="Text Box 3"/>
          <p:cNvSpPr txBox="1">
            <a:spLocks noGrp="1" noChangeArrowheads="1"/>
          </p:cNvSpPr>
          <p:nvPr>
            <p:ph type="sldNum" sz="quarter" idx="4"/>
          </p:nvPr>
        </p:nvSpPr>
        <p:spPr bwMode="auto">
          <a:xfrm>
            <a:off x="12655550" y="9363075"/>
            <a:ext cx="342900" cy="33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anchor="t" anchorCtr="0" compatLnSpc="1">
            <a:prstTxWarp prst="textNoShape">
              <a:avLst/>
            </a:prstTxWarp>
          </a:bodyPr>
          <a:lstStyle>
            <a:lvl1pPr>
              <a:spcBef>
                <a:spcPts val="1500"/>
              </a:spcBef>
              <a:defRPr sz="1800">
                <a:solidFill>
                  <a:srgbClr val="FFFFFF"/>
                </a:solidFill>
                <a:latin typeface="Arial" panose="020B0604020202020204" pitchFamily="34" charset="0"/>
                <a:cs typeface="Arial" panose="020B0604020202020204" pitchFamily="34" charset="0"/>
                <a:sym typeface="Arial" panose="020B0604020202020204" pitchFamily="34" charset="0"/>
              </a:defRPr>
            </a:lvl1pPr>
          </a:lstStyle>
          <a:p>
            <a:fld id="{83E0CAA0-90D8-4F46-9C6A-DAB88186CE77}" type="slidenum">
              <a:rPr lang="en-US" altLang="en-US" smtClean="0"/>
              <a:pPr/>
              <a:t>‹#›</a:t>
            </a:fld>
            <a:endParaRPr lang="en-US" altLang="en-US" smtClean="0"/>
          </a:p>
        </p:txBody>
      </p:sp>
    </p:spTree>
    <p:extLst>
      <p:ext uri="{BB962C8B-B14F-4D97-AF65-F5344CB8AC3E}">
        <p14:creationId xmlns:p14="http://schemas.microsoft.com/office/powerpoint/2010/main" val="35155808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transition/>
  <p:hf hdr="0" ftr="0" dt="0"/>
  <p:txStyles>
    <p:titleStyle>
      <a:lvl1pPr algn="l" rtl="0" fontAlgn="base">
        <a:spcBef>
          <a:spcPct val="0"/>
        </a:spcBef>
        <a:spcAft>
          <a:spcPct val="0"/>
        </a:spcAft>
        <a:defRPr sz="4800" kern="1200">
          <a:solidFill>
            <a:srgbClr val="FFFFFF"/>
          </a:solidFill>
          <a:latin typeface="+mj-lt"/>
          <a:ea typeface="+mj-ea"/>
          <a:cs typeface="+mj-cs"/>
          <a:sym typeface="Calibri Bold" panose="020F0702030404030204" pitchFamily="34" charset="0"/>
        </a:defRPr>
      </a:lvl1pPr>
      <a:lvl2pPr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2pPr>
      <a:lvl3pPr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3pPr>
      <a:lvl4pPr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4pPr>
      <a:lvl5pPr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5pPr>
      <a:lvl6pPr marL="457200"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6pPr>
      <a:lvl7pPr marL="914400"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7pPr>
      <a:lvl8pPr marL="1371600"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8pPr>
      <a:lvl9pPr marL="1828800" algn="l" rtl="0" fontAlgn="base">
        <a:spcBef>
          <a:spcPct val="0"/>
        </a:spcBef>
        <a:spcAft>
          <a:spcPct val="0"/>
        </a:spcAft>
        <a:defRPr sz="4800">
          <a:solidFill>
            <a:srgbClr val="FFFFFF"/>
          </a:solidFill>
          <a:latin typeface="Calibri Bold" panose="020F0702030404030204" pitchFamily="34" charset="0"/>
          <a:ea typeface="ヒラギノ角ゴ ProN W6" charset="0"/>
          <a:cs typeface="ヒラギノ角ゴ ProN W6" charset="0"/>
          <a:sym typeface="Calibri Bold" panose="020F0702030404030204" pitchFamily="34" charset="0"/>
        </a:defRPr>
      </a:lvl9pPr>
    </p:titleStyle>
    <p:bodyStyle>
      <a:lvl1pPr marL="342900" indent="-342900" algn="l" rtl="0" fontAlgn="base">
        <a:spcBef>
          <a:spcPts val="1000"/>
        </a:spcBef>
        <a:spcAft>
          <a:spcPct val="0"/>
        </a:spcAft>
        <a:buClr>
          <a:srgbClr val="EEB211"/>
        </a:buClr>
        <a:buSzPct val="100000"/>
        <a:buFont typeface="Calibri" panose="020F0502020204030204" pitchFamily="34" charset="0"/>
        <a:buChar char="•"/>
        <a:defRPr sz="3800" kern="1200">
          <a:solidFill>
            <a:schemeClr val="tx1"/>
          </a:solidFill>
          <a:latin typeface="+mn-lt"/>
          <a:ea typeface="+mn-ea"/>
          <a:cs typeface="+mn-cs"/>
          <a:sym typeface="Calibri" panose="020F0502020204030204" pitchFamily="34" charset="0"/>
        </a:defRPr>
      </a:lvl1pPr>
      <a:lvl2pPr marL="666750" indent="-285750" algn="l" rtl="0" fontAlgn="base">
        <a:spcBef>
          <a:spcPts val="900"/>
        </a:spcBef>
        <a:spcAft>
          <a:spcPct val="0"/>
        </a:spcAft>
        <a:buClr>
          <a:srgbClr val="EEB211"/>
        </a:buClr>
        <a:buSzPct val="100000"/>
        <a:buFont typeface="Calibri" panose="020F0502020204030204" pitchFamily="34" charset="0"/>
        <a:buChar char="–"/>
        <a:defRPr sz="3600" kern="1200">
          <a:solidFill>
            <a:schemeClr val="tx1"/>
          </a:solidFill>
          <a:latin typeface="+mn-lt"/>
          <a:ea typeface="+mn-ea"/>
          <a:cs typeface="+mn-cs"/>
          <a:sym typeface="Calibri" panose="020F0502020204030204" pitchFamily="34" charset="0"/>
        </a:defRPr>
      </a:lvl2pPr>
      <a:lvl3pPr marL="1066800" indent="-228600" algn="l" rtl="0" fontAlgn="base">
        <a:spcBef>
          <a:spcPts val="800"/>
        </a:spcBef>
        <a:spcAft>
          <a:spcPct val="0"/>
        </a:spcAft>
        <a:buClr>
          <a:srgbClr val="EEB211"/>
        </a:buClr>
        <a:buSzPct val="100000"/>
        <a:buFont typeface="Calibri" panose="020F0502020204030204" pitchFamily="34" charset="0"/>
        <a:buChar char="•"/>
        <a:defRPr sz="3400" kern="1200">
          <a:solidFill>
            <a:schemeClr val="tx1"/>
          </a:solidFill>
          <a:latin typeface="+mn-lt"/>
          <a:ea typeface="+mn-ea"/>
          <a:cs typeface="+mn-cs"/>
          <a:sym typeface="Calibri" panose="020F0502020204030204" pitchFamily="34" charset="0"/>
        </a:defRPr>
      </a:lvl3pPr>
      <a:lvl4pPr marL="1524000" indent="-228600" algn="l" rtl="0" fontAlgn="base">
        <a:spcBef>
          <a:spcPts val="800"/>
        </a:spcBef>
        <a:spcAft>
          <a:spcPct val="0"/>
        </a:spcAft>
        <a:buClr>
          <a:srgbClr val="EEB211"/>
        </a:buClr>
        <a:buSzPct val="100000"/>
        <a:buFont typeface="Calibri" panose="020F0502020204030204" pitchFamily="34" charset="0"/>
        <a:buChar char="–"/>
        <a:defRPr sz="3000" kern="1200">
          <a:solidFill>
            <a:schemeClr val="tx1"/>
          </a:solidFill>
          <a:latin typeface="+mn-lt"/>
          <a:ea typeface="+mn-ea"/>
          <a:cs typeface="+mn-cs"/>
          <a:sym typeface="Calibri" panose="020F0502020204030204" pitchFamily="34" charset="0"/>
        </a:defRPr>
      </a:lvl4pPr>
      <a:lvl5pPr marL="1981200" indent="-228600" algn="l" rtl="0" fontAlgn="base">
        <a:spcBef>
          <a:spcPts val="700"/>
        </a:spcBef>
        <a:spcAft>
          <a:spcPct val="0"/>
        </a:spcAft>
        <a:buClr>
          <a:srgbClr val="EEB211"/>
        </a:buClr>
        <a:buSzPct val="100000"/>
        <a:buFont typeface="Calibri" panose="020F0502020204030204" pitchFamily="34" charset="0"/>
        <a:buChar char="»"/>
        <a:defRPr sz="2800" kern="1200">
          <a:solidFill>
            <a:schemeClr val="tx1"/>
          </a:solidFill>
          <a:latin typeface="+mn-lt"/>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30200" y="0"/>
            <a:ext cx="12458700" cy="1625600"/>
          </a:xfrm>
          <a:prstGeom prst="rect">
            <a:avLst/>
          </a:prstGeom>
          <a:noFill/>
          <a:ln>
            <a:noFill/>
          </a:ln>
          <a:effectLst>
            <a:outerShdw blurRad="12700" dist="17961" dir="2700000" algn="ctr" rotWithShape="0">
              <a:schemeClr val="bg2">
                <a:alpha val="74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38100" tIns="38100" rIns="38100" bIns="38100" numCol="1" anchor="ctr" anchorCtr="0" compatLnSpc="1">
            <a:prstTxWarp prst="textNoShape">
              <a:avLst/>
            </a:prstTxWarp>
          </a:bodyPr>
          <a:lstStyle/>
          <a:p>
            <a:pPr lvl="0"/>
            <a:r>
              <a:rPr lang="en-US" smtClean="0">
                <a:sym typeface="Calibri Bold" charset="0"/>
              </a:rPr>
              <a:t>Click to edit Master title style</a:t>
            </a:r>
            <a:endParaRPr lang="en-US">
              <a:sym typeface="Calibri Bold" charset="0"/>
            </a:endParaRPr>
          </a:p>
        </p:txBody>
      </p:sp>
      <p:sp>
        <p:nvSpPr>
          <p:cNvPr id="1026" name="Rectangle 2"/>
          <p:cNvSpPr>
            <a:spLocks noGrp="1" noChangeArrowheads="1"/>
          </p:cNvSpPr>
          <p:nvPr>
            <p:ph type="body" idx="1"/>
          </p:nvPr>
        </p:nvSpPr>
        <p:spPr bwMode="auto">
          <a:xfrm>
            <a:off x="330200" y="1703388"/>
            <a:ext cx="12458700" cy="70485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bodyPr>
          <a:lstStyle/>
          <a:p>
            <a:pPr lvl="0"/>
            <a:r>
              <a:rPr lang="en-US" smtClean="0">
                <a:sym typeface="Calibri" charset="0"/>
              </a:rPr>
              <a:t>Click to edit Master text styles</a:t>
            </a:r>
          </a:p>
          <a:p>
            <a:pPr lvl="1"/>
            <a:r>
              <a:rPr lang="en-US" smtClean="0">
                <a:sym typeface="Calibri" charset="0"/>
              </a:rPr>
              <a:t>Second level</a:t>
            </a:r>
          </a:p>
          <a:p>
            <a:pPr lvl="2"/>
            <a:r>
              <a:rPr lang="en-US" smtClean="0">
                <a:sym typeface="Calibri" charset="0"/>
              </a:rPr>
              <a:t>Third level</a:t>
            </a:r>
          </a:p>
          <a:p>
            <a:pPr lvl="3"/>
            <a:r>
              <a:rPr lang="en-US" smtClean="0">
                <a:sym typeface="Calibri" charset="0"/>
              </a:rPr>
              <a:t>Fourth level</a:t>
            </a:r>
          </a:p>
          <a:p>
            <a:pPr lvl="4"/>
            <a:r>
              <a:rPr lang="en-US" smtClean="0">
                <a:sym typeface="Calibri" charset="0"/>
              </a:rPr>
              <a:t>Fifth level</a:t>
            </a:r>
            <a:endParaRPr lang="en-US">
              <a:sym typeface="Calibri" charset="0"/>
            </a:endParaRPr>
          </a:p>
        </p:txBody>
      </p:sp>
      <p:sp>
        <p:nvSpPr>
          <p:cNvPr id="1027" name="Text Box 3"/>
          <p:cNvSpPr txBox="1">
            <a:spLocks noGrp="1" noChangeArrowheads="1"/>
          </p:cNvSpPr>
          <p:nvPr>
            <p:ph type="sldNum" sz="quarter" idx="4"/>
          </p:nvPr>
        </p:nvSpPr>
        <p:spPr bwMode="auto">
          <a:xfrm>
            <a:off x="12693650" y="9439275"/>
            <a:ext cx="268288"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spcBef>
                <a:spcPts val="1525"/>
              </a:spcBef>
              <a:defRPr sz="1800">
                <a:solidFill>
                  <a:schemeClr val="tx1"/>
                </a:solidFill>
                <a:latin typeface="Arial" charset="0"/>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defRPr/>
            </a:pPr>
            <a:fld id="{3ED24C89-1E9A-9348-B140-3FE7FCA0AFE5}" type="slidenum">
              <a:rPr lang="en-US">
                <a:solidFill>
                  <a:srgbClr val="FFFFFF"/>
                </a:solidFill>
              </a:rPr>
              <a:pPr>
                <a:defRPr/>
              </a:pPr>
              <a:t>‹#›</a:t>
            </a:fld>
            <a:endParaRPr lang="en-US">
              <a:solidFill>
                <a:srgbClr val="FFFFFF"/>
              </a:solidFill>
            </a:endParaRPr>
          </a:p>
        </p:txBody>
      </p:sp>
      <p:sp>
        <p:nvSpPr>
          <p:cNvPr id="2" name="Rectangle 1"/>
          <p:cNvSpPr/>
          <p:nvPr/>
        </p:nvSpPr>
        <p:spPr bwMode="auto">
          <a:xfrm>
            <a:off x="0" y="1676400"/>
            <a:ext cx="13004800" cy="80772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n-US">
              <a:solidFill>
                <a:srgbClr val="000000"/>
              </a:solidFill>
              <a:latin typeface="Gill Sans" charset="0"/>
            </a:endParaRPr>
          </a:p>
        </p:txBody>
      </p:sp>
    </p:spTree>
    <p:extLst>
      <p:ext uri="{BB962C8B-B14F-4D97-AF65-F5344CB8AC3E}">
        <p14:creationId xmlns:p14="http://schemas.microsoft.com/office/powerpoint/2010/main" val="1966500869"/>
      </p:ext>
    </p:extLst>
  </p:cSld>
  <p:clrMap bg1="dk2" tx1="lt1" bg2="dk1" tx2="lt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4800">
          <a:solidFill>
            <a:schemeClr val="tx1"/>
          </a:solidFill>
          <a:latin typeface="+mj-lt"/>
          <a:ea typeface="+mj-ea"/>
          <a:cs typeface="+mj-cs"/>
          <a:sym typeface="Calibri Bold" charset="0"/>
        </a:defRPr>
      </a:lvl1pPr>
      <a:lvl2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2pPr>
      <a:lvl3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3pPr>
      <a:lvl4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4pPr>
      <a:lvl5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5pPr>
      <a:lvl6pPr marL="4572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6pPr>
      <a:lvl7pPr marL="9144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7pPr>
      <a:lvl8pPr marL="13716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8pPr>
      <a:lvl9pPr marL="18288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9pPr>
    </p:titleStyle>
    <p:bodyStyle>
      <a:lvl1pPr marL="342900" indent="-342900" algn="l" rtl="0" eaLnBrk="1" fontAlgn="base" hangingPunct="1">
        <a:spcBef>
          <a:spcPts val="1000"/>
        </a:spcBef>
        <a:spcAft>
          <a:spcPct val="0"/>
        </a:spcAft>
        <a:buClr>
          <a:srgbClr val="EEB211"/>
        </a:buClr>
        <a:buSzPct val="100000"/>
        <a:buFont typeface="Calibri" charset="0"/>
        <a:buChar char="•"/>
        <a:defRPr sz="3800">
          <a:solidFill>
            <a:srgbClr val="000000"/>
          </a:solidFill>
          <a:latin typeface="+mn-lt"/>
          <a:ea typeface="+mn-ea"/>
          <a:cs typeface="+mn-cs"/>
          <a:sym typeface="Calibri" charset="0"/>
        </a:defRPr>
      </a:lvl1pPr>
      <a:lvl2pPr marL="704850" indent="-285750" algn="l" rtl="0" eaLnBrk="1" fontAlgn="base" hangingPunct="1">
        <a:spcBef>
          <a:spcPts val="900"/>
        </a:spcBef>
        <a:spcAft>
          <a:spcPct val="0"/>
        </a:spcAft>
        <a:buClr>
          <a:srgbClr val="EEB211"/>
        </a:buClr>
        <a:buSzPct val="100000"/>
        <a:buFont typeface="Calibri" charset="0"/>
        <a:buChar char="–"/>
        <a:defRPr sz="3600">
          <a:solidFill>
            <a:srgbClr val="000000"/>
          </a:solidFill>
          <a:latin typeface="+mn-lt"/>
          <a:ea typeface="+mn-ea"/>
          <a:cs typeface="+mn-cs"/>
          <a:sym typeface="Calibri" charset="0"/>
        </a:defRPr>
      </a:lvl2pPr>
      <a:lvl3pPr marL="1104900" indent="-228600" algn="l" rtl="0" eaLnBrk="1" fontAlgn="base" hangingPunct="1">
        <a:spcBef>
          <a:spcPts val="800"/>
        </a:spcBef>
        <a:spcAft>
          <a:spcPct val="0"/>
        </a:spcAft>
        <a:buClr>
          <a:srgbClr val="EEB211"/>
        </a:buClr>
        <a:buSzPct val="100000"/>
        <a:buFont typeface="Calibri" charset="0"/>
        <a:buChar char="•"/>
        <a:defRPr sz="3400">
          <a:solidFill>
            <a:srgbClr val="000000"/>
          </a:solidFill>
          <a:latin typeface="+mn-lt"/>
          <a:ea typeface="+mn-ea"/>
          <a:cs typeface="+mn-cs"/>
          <a:sym typeface="Calibri" charset="0"/>
        </a:defRPr>
      </a:lvl3pPr>
      <a:lvl4pPr marL="1562100" indent="-228600" algn="l" rtl="0" eaLnBrk="1" fontAlgn="base" hangingPunct="1">
        <a:spcBef>
          <a:spcPts val="800"/>
        </a:spcBef>
        <a:spcAft>
          <a:spcPct val="0"/>
        </a:spcAft>
        <a:buClr>
          <a:srgbClr val="EEB211"/>
        </a:buClr>
        <a:buSzPct val="100000"/>
        <a:buFont typeface="Calibri" charset="0"/>
        <a:buChar char="–"/>
        <a:defRPr sz="3000">
          <a:solidFill>
            <a:srgbClr val="000000"/>
          </a:solidFill>
          <a:latin typeface="+mn-lt"/>
          <a:ea typeface="+mn-ea"/>
          <a:cs typeface="+mn-cs"/>
          <a:sym typeface="Calibri" charset="0"/>
        </a:defRPr>
      </a:lvl4pPr>
      <a:lvl5pPr marL="20193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5pPr>
      <a:lvl6pPr marL="24765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6pPr>
      <a:lvl7pPr marL="29337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7pPr>
      <a:lvl8pPr marL="33909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8pPr>
      <a:lvl9pPr marL="38481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0240" y="390596"/>
            <a:ext cx="11704320" cy="16256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50240" y="2275841"/>
            <a:ext cx="11704320" cy="6436925"/>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650240" y="9040143"/>
            <a:ext cx="3034453" cy="519289"/>
          </a:xfrm>
          <a:prstGeom prst="rect">
            <a:avLst/>
          </a:prstGeom>
        </p:spPr>
        <p:txBody>
          <a:bodyPr vert="horz" lIns="91440" tIns="45720" rIns="91440" bIns="45720" rtlCol="0" anchor="ctr"/>
          <a:lstStyle>
            <a:lvl1pPr algn="l">
              <a:defRPr sz="1707">
                <a:solidFill>
                  <a:schemeClr val="tx1">
                    <a:tint val="75000"/>
                  </a:schemeClr>
                </a:solidFill>
              </a:defRPr>
            </a:lvl1pPr>
          </a:lstStyle>
          <a:p>
            <a:pPr fontAlgn="auto">
              <a:spcBef>
                <a:spcPts val="0"/>
              </a:spcBef>
              <a:spcAft>
                <a:spcPts val="0"/>
              </a:spcAft>
            </a:pPr>
            <a:fld id="{7737E528-E8ED-47C8-A9CB-1544CF8B43F6}" type="datetime1">
              <a:rPr lang="en-US" smtClean="0">
                <a:solidFill>
                  <a:prstClr val="black">
                    <a:tint val="75000"/>
                  </a:prstClr>
                </a:solidFill>
                <a:latin typeface="Calibri"/>
                <a:ea typeface="+mn-ea"/>
                <a:cs typeface="+mn-cs"/>
              </a:rPr>
              <a:pPr fontAlgn="auto">
                <a:spcBef>
                  <a:spcPts val="0"/>
                </a:spcBef>
                <a:spcAft>
                  <a:spcPts val="0"/>
                </a:spcAft>
              </a:pPr>
              <a:t>5/3/2017</a:t>
            </a:fld>
            <a:endParaRPr lang="en-US">
              <a:solidFill>
                <a:prstClr val="black">
                  <a:tint val="75000"/>
                </a:prstClr>
              </a:solidFill>
              <a:latin typeface="Calibri"/>
              <a:ea typeface="+mn-ea"/>
              <a:cs typeface="+mn-cs"/>
            </a:endParaRPr>
          </a:p>
        </p:txBody>
      </p:sp>
      <p:sp>
        <p:nvSpPr>
          <p:cNvPr id="5" name="Footer Placeholder 4"/>
          <p:cNvSpPr>
            <a:spLocks noGrp="1"/>
          </p:cNvSpPr>
          <p:nvPr>
            <p:ph type="ftr" sz="quarter" idx="3"/>
          </p:nvPr>
        </p:nvSpPr>
        <p:spPr>
          <a:xfrm>
            <a:off x="4443307" y="9040143"/>
            <a:ext cx="4118187" cy="519289"/>
          </a:xfrm>
          <a:prstGeom prst="rect">
            <a:avLst/>
          </a:prstGeom>
        </p:spPr>
        <p:txBody>
          <a:bodyPr vert="horz" lIns="91440" tIns="45720" rIns="91440" bIns="45720" rtlCol="0" anchor="ctr"/>
          <a:lstStyle>
            <a:lvl1pPr algn="ctr">
              <a:defRPr sz="1707">
                <a:solidFill>
                  <a:schemeClr val="tx1">
                    <a:tint val="75000"/>
                  </a:schemeClr>
                </a:solidFill>
              </a:defRPr>
            </a:lvl1pPr>
          </a:lstStyle>
          <a:p>
            <a:pPr fontAlgn="auto">
              <a:spcBef>
                <a:spcPts val="0"/>
              </a:spcBef>
              <a:spcAft>
                <a:spcPts val="0"/>
              </a:spcAft>
            </a:pPr>
            <a:endParaRPr lang="en-US">
              <a:solidFill>
                <a:prstClr val="black">
                  <a:tint val="75000"/>
                </a:prstClr>
              </a:solidFill>
              <a:latin typeface="Calibri"/>
              <a:ea typeface="+mn-ea"/>
              <a:cs typeface="+mn-cs"/>
            </a:endParaRPr>
          </a:p>
        </p:txBody>
      </p:sp>
    </p:spTree>
    <p:extLst>
      <p:ext uri="{BB962C8B-B14F-4D97-AF65-F5344CB8AC3E}">
        <p14:creationId xmlns:p14="http://schemas.microsoft.com/office/powerpoint/2010/main" val="918091506"/>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 id="2147483817" r:id="rId17"/>
    <p:sldLayoutId id="2147483818" r:id="rId18"/>
  </p:sldLayoutIdLst>
  <p:hf hdr="0" ftr="0" dt="0"/>
  <p:txStyles>
    <p:titleStyle>
      <a:lvl1pPr algn="ctr" defTabSz="650230" rtl="0" eaLnBrk="1" latinLnBrk="0" hangingPunct="1">
        <a:spcBef>
          <a:spcPct val="0"/>
        </a:spcBef>
        <a:buNone/>
        <a:defRPr sz="6258" kern="1200">
          <a:solidFill>
            <a:schemeClr val="tx1"/>
          </a:solidFill>
          <a:latin typeface="+mj-lt"/>
          <a:ea typeface="+mj-ea"/>
          <a:cs typeface="+mj-cs"/>
        </a:defRPr>
      </a:lvl1pPr>
    </p:titleStyle>
    <p:bodyStyle>
      <a:lvl1pPr marL="487672" indent="-487672" algn="l" defTabSz="650230" rtl="0" eaLnBrk="1" latinLnBrk="0" hangingPunct="1">
        <a:spcBef>
          <a:spcPct val="20000"/>
        </a:spcBef>
        <a:buFont typeface="Arial"/>
        <a:buChar char="•"/>
        <a:defRPr sz="4551" kern="1200">
          <a:solidFill>
            <a:schemeClr val="tx1"/>
          </a:solidFill>
          <a:latin typeface="+mn-lt"/>
          <a:ea typeface="+mn-ea"/>
          <a:cs typeface="+mn-cs"/>
        </a:defRPr>
      </a:lvl1pPr>
      <a:lvl2pPr marL="1056623" indent="-406394" algn="l" defTabSz="650230" rtl="0" eaLnBrk="1" latinLnBrk="0" hangingPunct="1">
        <a:spcBef>
          <a:spcPct val="20000"/>
        </a:spcBef>
        <a:buFont typeface="Arial" pitchFamily="34" charset="0"/>
        <a:buChar char="•"/>
        <a:defRPr sz="3982" kern="1200">
          <a:solidFill>
            <a:schemeClr val="tx1"/>
          </a:solidFill>
          <a:latin typeface="+mn-lt"/>
          <a:ea typeface="+mn-ea"/>
          <a:cs typeface="+mn-cs"/>
        </a:defRPr>
      </a:lvl2pPr>
      <a:lvl3pPr marL="1625575" indent="-325115" algn="l" defTabSz="650230" rtl="0" eaLnBrk="1" latinLnBrk="0" hangingPunct="1">
        <a:spcBef>
          <a:spcPct val="20000"/>
        </a:spcBef>
        <a:buFont typeface="Arial"/>
        <a:buChar char="•"/>
        <a:defRPr sz="3413" kern="1200">
          <a:solidFill>
            <a:schemeClr val="tx1"/>
          </a:solidFill>
          <a:latin typeface="+mn-lt"/>
          <a:ea typeface="+mn-ea"/>
          <a:cs typeface="+mn-cs"/>
        </a:defRPr>
      </a:lvl3pPr>
      <a:lvl4pPr marL="2275804" indent="-325115" algn="l" defTabSz="650230" rtl="0" eaLnBrk="1" latinLnBrk="0" hangingPunct="1">
        <a:spcBef>
          <a:spcPct val="20000"/>
        </a:spcBef>
        <a:buFont typeface="Arial"/>
        <a:buChar char="–"/>
        <a:defRPr sz="2844" kern="1200">
          <a:solidFill>
            <a:schemeClr val="tx1"/>
          </a:solidFill>
          <a:latin typeface="+mn-lt"/>
          <a:ea typeface="+mn-ea"/>
          <a:cs typeface="+mn-cs"/>
        </a:defRPr>
      </a:lvl4pPr>
      <a:lvl5pPr marL="2926034" indent="-325115" algn="l" defTabSz="650230" rtl="0" eaLnBrk="1" latinLnBrk="0" hangingPunct="1">
        <a:spcBef>
          <a:spcPct val="20000"/>
        </a:spcBef>
        <a:buFont typeface="Arial"/>
        <a:buChar char="»"/>
        <a:defRPr sz="2844" kern="1200">
          <a:solidFill>
            <a:schemeClr val="tx1"/>
          </a:solidFill>
          <a:latin typeface="+mn-lt"/>
          <a:ea typeface="+mn-ea"/>
          <a:cs typeface="+mn-cs"/>
        </a:defRPr>
      </a:lvl5pPr>
      <a:lvl6pPr marL="3576264" indent="-325115" algn="l" defTabSz="650230" rtl="0" eaLnBrk="1" latinLnBrk="0" hangingPunct="1">
        <a:spcBef>
          <a:spcPct val="20000"/>
        </a:spcBef>
        <a:buFont typeface="Arial"/>
        <a:buChar char="•"/>
        <a:defRPr sz="2844" kern="1200">
          <a:solidFill>
            <a:schemeClr val="tx1"/>
          </a:solidFill>
          <a:latin typeface="+mn-lt"/>
          <a:ea typeface="+mn-ea"/>
          <a:cs typeface="+mn-cs"/>
        </a:defRPr>
      </a:lvl6pPr>
      <a:lvl7pPr marL="4226494" indent="-325115" algn="l" defTabSz="650230" rtl="0" eaLnBrk="1" latinLnBrk="0" hangingPunct="1">
        <a:spcBef>
          <a:spcPct val="20000"/>
        </a:spcBef>
        <a:buFont typeface="Arial"/>
        <a:buChar char="•"/>
        <a:defRPr sz="2844" kern="1200">
          <a:solidFill>
            <a:schemeClr val="tx1"/>
          </a:solidFill>
          <a:latin typeface="+mn-lt"/>
          <a:ea typeface="+mn-ea"/>
          <a:cs typeface="+mn-cs"/>
        </a:defRPr>
      </a:lvl7pPr>
      <a:lvl8pPr marL="4876724" indent="-325115" algn="l" defTabSz="650230" rtl="0" eaLnBrk="1" latinLnBrk="0" hangingPunct="1">
        <a:spcBef>
          <a:spcPct val="20000"/>
        </a:spcBef>
        <a:buFont typeface="Arial"/>
        <a:buChar char="•"/>
        <a:defRPr sz="2844" kern="1200">
          <a:solidFill>
            <a:schemeClr val="tx1"/>
          </a:solidFill>
          <a:latin typeface="+mn-lt"/>
          <a:ea typeface="+mn-ea"/>
          <a:cs typeface="+mn-cs"/>
        </a:defRPr>
      </a:lvl8pPr>
      <a:lvl9pPr marL="5526954" indent="-325115" algn="l" defTabSz="650230" rtl="0" eaLnBrk="1" latinLnBrk="0" hangingPunct="1">
        <a:spcBef>
          <a:spcPct val="20000"/>
        </a:spcBef>
        <a:buFont typeface="Arial"/>
        <a:buChar char="•"/>
        <a:defRPr sz="2844" kern="1200">
          <a:solidFill>
            <a:schemeClr val="tx1"/>
          </a:solidFill>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sp>
        <p:nvSpPr>
          <p:cNvPr id="1025" name="Rectangle 1"/>
          <p:cNvSpPr>
            <a:spLocks noGrp="1" noChangeArrowheads="1"/>
          </p:cNvSpPr>
          <p:nvPr>
            <p:ph type="title"/>
          </p:nvPr>
        </p:nvSpPr>
        <p:spPr bwMode="auto">
          <a:xfrm>
            <a:off x="330200" y="0"/>
            <a:ext cx="12458700" cy="1625600"/>
          </a:xfrm>
          <a:prstGeom prst="rect">
            <a:avLst/>
          </a:prstGeom>
          <a:noFill/>
          <a:ln>
            <a:noFill/>
          </a:ln>
          <a:effectLst>
            <a:outerShdw blurRad="12700" dist="17961" dir="2700000" algn="ctr" rotWithShape="0">
              <a:schemeClr val="bg2">
                <a:alpha val="74998"/>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38100" tIns="38100" rIns="38100" bIns="38100" numCol="1" anchor="ctr" anchorCtr="0" compatLnSpc="1">
            <a:prstTxWarp prst="textNoShape">
              <a:avLst/>
            </a:prstTxWarp>
          </a:bodyPr>
          <a:lstStyle/>
          <a:p>
            <a:pPr lvl="0"/>
            <a:r>
              <a:rPr lang="en-US" smtClean="0">
                <a:sym typeface="Calibri Bold" charset="0"/>
              </a:rPr>
              <a:t>Click to edit Master title style</a:t>
            </a:r>
            <a:endParaRPr lang="en-US">
              <a:sym typeface="Calibri Bold" charset="0"/>
            </a:endParaRPr>
          </a:p>
        </p:txBody>
      </p:sp>
      <p:sp>
        <p:nvSpPr>
          <p:cNvPr id="1026" name="Rectangle 2"/>
          <p:cNvSpPr>
            <a:spLocks noGrp="1" noChangeArrowheads="1"/>
          </p:cNvSpPr>
          <p:nvPr>
            <p:ph type="body" idx="1"/>
          </p:nvPr>
        </p:nvSpPr>
        <p:spPr bwMode="auto">
          <a:xfrm>
            <a:off x="330200" y="1703388"/>
            <a:ext cx="12458700" cy="70485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FAA26D3D-D897-4be2-8F04-BA451C77F1D7}">
              <ma14:placeholderFlag xmlns="" xmlns:ma14="http://schemas.microsoft.com/office/mac/drawingml/2011/main" val="1"/>
            </a:ext>
          </a:extLst>
        </p:spPr>
        <p:txBody>
          <a:bodyPr vert="horz" wrap="square" lIns="38100" tIns="38100" rIns="38100" bIns="38100" numCol="1" anchor="t" anchorCtr="0" compatLnSpc="1">
            <a:prstTxWarp prst="textNoShape">
              <a:avLst/>
            </a:prstTxWarp>
          </a:bodyPr>
          <a:lstStyle/>
          <a:p>
            <a:pPr lvl="0"/>
            <a:r>
              <a:rPr lang="en-US" smtClean="0">
                <a:sym typeface="Calibri" charset="0"/>
              </a:rPr>
              <a:t>Click to edit Master text styles</a:t>
            </a:r>
          </a:p>
          <a:p>
            <a:pPr lvl="1"/>
            <a:r>
              <a:rPr lang="en-US" smtClean="0">
                <a:sym typeface="Calibri" charset="0"/>
              </a:rPr>
              <a:t>Second level</a:t>
            </a:r>
          </a:p>
          <a:p>
            <a:pPr lvl="2"/>
            <a:r>
              <a:rPr lang="en-US" smtClean="0">
                <a:sym typeface="Calibri" charset="0"/>
              </a:rPr>
              <a:t>Third level</a:t>
            </a:r>
          </a:p>
          <a:p>
            <a:pPr lvl="3"/>
            <a:r>
              <a:rPr lang="en-US" smtClean="0">
                <a:sym typeface="Calibri" charset="0"/>
              </a:rPr>
              <a:t>Fourth level</a:t>
            </a:r>
          </a:p>
          <a:p>
            <a:pPr lvl="4"/>
            <a:r>
              <a:rPr lang="en-US" smtClean="0">
                <a:sym typeface="Calibri" charset="0"/>
              </a:rPr>
              <a:t>Fifth level</a:t>
            </a:r>
            <a:endParaRPr lang="en-US">
              <a:sym typeface="Calibri" charset="0"/>
            </a:endParaRPr>
          </a:p>
        </p:txBody>
      </p:sp>
      <p:sp>
        <p:nvSpPr>
          <p:cNvPr id="1027" name="Text Box 3"/>
          <p:cNvSpPr txBox="1">
            <a:spLocks noGrp="1" noChangeArrowheads="1"/>
          </p:cNvSpPr>
          <p:nvPr>
            <p:ph type="sldNum" sz="quarter" idx="4"/>
          </p:nvPr>
        </p:nvSpPr>
        <p:spPr bwMode="auto">
          <a:xfrm>
            <a:off x="12693650" y="9439275"/>
            <a:ext cx="268288" cy="2540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lvl1pPr algn="ctr">
              <a:spcBef>
                <a:spcPts val="1525"/>
              </a:spcBef>
              <a:defRPr sz="1800">
                <a:solidFill>
                  <a:schemeClr val="tx1"/>
                </a:solidFill>
                <a:latin typeface="Arial" charset="0"/>
                <a:ea typeface="ＭＳ Ｐゴシック" charset="0"/>
                <a:cs typeface="Arial" charset="0"/>
                <a:sym typeface="Arial" charset="0"/>
              </a:defRPr>
            </a:lvl1pPr>
            <a:lvl2pPr algn="l">
              <a:defRPr sz="1200">
                <a:solidFill>
                  <a:schemeClr val="tx1"/>
                </a:solidFill>
                <a:latin typeface="Gill Sans" charset="0"/>
                <a:ea typeface="ＭＳ Ｐゴシック" charset="0"/>
              </a:defRPr>
            </a:lvl2pPr>
            <a:lvl3pPr algn="l">
              <a:defRPr sz="1200">
                <a:solidFill>
                  <a:schemeClr val="tx1"/>
                </a:solidFill>
                <a:latin typeface="Gill Sans" charset="0"/>
                <a:ea typeface="ＭＳ Ｐゴシック" charset="0"/>
              </a:defRPr>
            </a:lvl3pPr>
            <a:lvl4pPr algn="l">
              <a:defRPr sz="1200">
                <a:solidFill>
                  <a:schemeClr val="tx1"/>
                </a:solidFill>
                <a:latin typeface="Gill Sans" charset="0"/>
                <a:ea typeface="ＭＳ Ｐゴシック" charset="0"/>
              </a:defRPr>
            </a:lvl4pPr>
            <a:lvl5pPr algn="l">
              <a:defRPr sz="1200">
                <a:solidFill>
                  <a:schemeClr val="tx1"/>
                </a:solidFill>
                <a:latin typeface="Gill Sans" charset="0"/>
                <a:ea typeface="ＭＳ Ｐゴシック" charset="0"/>
              </a:defRPr>
            </a:lvl5pPr>
            <a:lvl6pPr fontAlgn="base">
              <a:spcBef>
                <a:spcPct val="0"/>
              </a:spcBef>
              <a:spcAft>
                <a:spcPct val="0"/>
              </a:spcAft>
              <a:defRPr sz="1200">
                <a:solidFill>
                  <a:schemeClr val="tx1"/>
                </a:solidFill>
                <a:latin typeface="Gill Sans" charset="0"/>
                <a:ea typeface="ＭＳ Ｐゴシック" charset="0"/>
              </a:defRPr>
            </a:lvl6pPr>
            <a:lvl7pPr fontAlgn="base">
              <a:spcBef>
                <a:spcPct val="0"/>
              </a:spcBef>
              <a:spcAft>
                <a:spcPct val="0"/>
              </a:spcAft>
              <a:defRPr sz="1200">
                <a:solidFill>
                  <a:schemeClr val="tx1"/>
                </a:solidFill>
                <a:latin typeface="Gill Sans" charset="0"/>
                <a:ea typeface="ＭＳ Ｐゴシック" charset="0"/>
              </a:defRPr>
            </a:lvl7pPr>
            <a:lvl8pPr fontAlgn="base">
              <a:spcBef>
                <a:spcPct val="0"/>
              </a:spcBef>
              <a:spcAft>
                <a:spcPct val="0"/>
              </a:spcAft>
              <a:defRPr sz="1200">
                <a:solidFill>
                  <a:schemeClr val="tx1"/>
                </a:solidFill>
                <a:latin typeface="Gill Sans" charset="0"/>
                <a:ea typeface="ＭＳ Ｐゴシック" charset="0"/>
              </a:defRPr>
            </a:lvl8pPr>
            <a:lvl9pPr fontAlgn="base">
              <a:spcBef>
                <a:spcPct val="0"/>
              </a:spcBef>
              <a:spcAft>
                <a:spcPct val="0"/>
              </a:spcAft>
              <a:defRPr sz="1200">
                <a:solidFill>
                  <a:schemeClr val="tx1"/>
                </a:solidFill>
                <a:latin typeface="Gill Sans" charset="0"/>
                <a:ea typeface="ＭＳ Ｐゴシック" charset="0"/>
              </a:defRPr>
            </a:lvl9pPr>
          </a:lstStyle>
          <a:p>
            <a:pPr>
              <a:defRPr/>
            </a:pPr>
            <a:fld id="{3ED24C89-1E9A-9348-B140-3FE7FCA0AFE5}" type="slidenum">
              <a:rPr lang="en-US">
                <a:solidFill>
                  <a:srgbClr val="FFFFFF"/>
                </a:solidFill>
              </a:rPr>
              <a:pPr>
                <a:defRPr/>
              </a:pPr>
              <a:t>‹#›</a:t>
            </a:fld>
            <a:endParaRPr lang="en-US">
              <a:solidFill>
                <a:srgbClr val="FFFFFF"/>
              </a:solidFill>
            </a:endParaRPr>
          </a:p>
        </p:txBody>
      </p:sp>
      <p:sp>
        <p:nvSpPr>
          <p:cNvPr id="2" name="Rectangle 1"/>
          <p:cNvSpPr/>
          <p:nvPr/>
        </p:nvSpPr>
        <p:spPr bwMode="auto">
          <a:xfrm>
            <a:off x="0" y="1676400"/>
            <a:ext cx="13004800" cy="807720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defRPr/>
            </a:pPr>
            <a:endParaRPr lang="en-US">
              <a:solidFill>
                <a:srgbClr val="000000"/>
              </a:solidFill>
              <a:latin typeface="Gill Sans" charset="0"/>
            </a:endParaRPr>
          </a:p>
        </p:txBody>
      </p:sp>
    </p:spTree>
    <p:extLst>
      <p:ext uri="{BB962C8B-B14F-4D97-AF65-F5344CB8AC3E}">
        <p14:creationId xmlns:p14="http://schemas.microsoft.com/office/powerpoint/2010/main" val="678975129"/>
      </p:ext>
    </p:extLst>
  </p:cSld>
  <p:clrMap bg1="dk2" tx1="lt1" bg2="dk1"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Lst>
  <p:transition/>
  <p:timing>
    <p:tnLst>
      <p:par>
        <p:cTn id="1" dur="indefinite" restart="never" nodeType="tmRoot"/>
      </p:par>
    </p:tnLst>
  </p:timing>
  <p:hf hdr="0" ftr="0" dt="0"/>
  <p:txStyles>
    <p:titleStyle>
      <a:lvl1pPr algn="l" rtl="0" eaLnBrk="1" fontAlgn="base" hangingPunct="1">
        <a:spcBef>
          <a:spcPct val="0"/>
        </a:spcBef>
        <a:spcAft>
          <a:spcPct val="0"/>
        </a:spcAft>
        <a:defRPr sz="4800">
          <a:solidFill>
            <a:schemeClr val="tx1"/>
          </a:solidFill>
          <a:latin typeface="+mj-lt"/>
          <a:ea typeface="+mj-ea"/>
          <a:cs typeface="+mj-cs"/>
          <a:sym typeface="Calibri Bold" charset="0"/>
        </a:defRPr>
      </a:lvl1pPr>
      <a:lvl2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2pPr>
      <a:lvl3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3pPr>
      <a:lvl4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4pPr>
      <a:lvl5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5pPr>
      <a:lvl6pPr marL="4572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6pPr>
      <a:lvl7pPr marL="9144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7pPr>
      <a:lvl8pPr marL="13716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8pPr>
      <a:lvl9pPr marL="18288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9pPr>
    </p:titleStyle>
    <p:bodyStyle>
      <a:lvl1pPr marL="342900" indent="-342900" algn="l" rtl="0" eaLnBrk="1" fontAlgn="base" hangingPunct="1">
        <a:spcBef>
          <a:spcPts val="1000"/>
        </a:spcBef>
        <a:spcAft>
          <a:spcPct val="0"/>
        </a:spcAft>
        <a:buClr>
          <a:srgbClr val="EEB211"/>
        </a:buClr>
        <a:buSzPct val="100000"/>
        <a:buFont typeface="Calibri" charset="0"/>
        <a:buChar char="•"/>
        <a:defRPr sz="3800">
          <a:solidFill>
            <a:srgbClr val="000000"/>
          </a:solidFill>
          <a:latin typeface="+mn-lt"/>
          <a:ea typeface="+mn-ea"/>
          <a:cs typeface="+mn-cs"/>
          <a:sym typeface="Calibri" charset="0"/>
        </a:defRPr>
      </a:lvl1pPr>
      <a:lvl2pPr marL="704850" indent="-285750" algn="l" rtl="0" eaLnBrk="1" fontAlgn="base" hangingPunct="1">
        <a:spcBef>
          <a:spcPts val="900"/>
        </a:spcBef>
        <a:spcAft>
          <a:spcPct val="0"/>
        </a:spcAft>
        <a:buClr>
          <a:srgbClr val="EEB211"/>
        </a:buClr>
        <a:buSzPct val="100000"/>
        <a:buFont typeface="Calibri" charset="0"/>
        <a:buChar char="–"/>
        <a:defRPr sz="3600">
          <a:solidFill>
            <a:srgbClr val="000000"/>
          </a:solidFill>
          <a:latin typeface="+mn-lt"/>
          <a:ea typeface="+mn-ea"/>
          <a:cs typeface="+mn-cs"/>
          <a:sym typeface="Calibri" charset="0"/>
        </a:defRPr>
      </a:lvl2pPr>
      <a:lvl3pPr marL="1104900" indent="-228600" algn="l" rtl="0" eaLnBrk="1" fontAlgn="base" hangingPunct="1">
        <a:spcBef>
          <a:spcPts val="800"/>
        </a:spcBef>
        <a:spcAft>
          <a:spcPct val="0"/>
        </a:spcAft>
        <a:buClr>
          <a:srgbClr val="EEB211"/>
        </a:buClr>
        <a:buSzPct val="100000"/>
        <a:buFont typeface="Calibri" charset="0"/>
        <a:buChar char="•"/>
        <a:defRPr sz="3400">
          <a:solidFill>
            <a:srgbClr val="000000"/>
          </a:solidFill>
          <a:latin typeface="+mn-lt"/>
          <a:ea typeface="+mn-ea"/>
          <a:cs typeface="+mn-cs"/>
          <a:sym typeface="Calibri" charset="0"/>
        </a:defRPr>
      </a:lvl3pPr>
      <a:lvl4pPr marL="1562100" indent="-228600" algn="l" rtl="0" eaLnBrk="1" fontAlgn="base" hangingPunct="1">
        <a:spcBef>
          <a:spcPts val="800"/>
        </a:spcBef>
        <a:spcAft>
          <a:spcPct val="0"/>
        </a:spcAft>
        <a:buClr>
          <a:srgbClr val="EEB211"/>
        </a:buClr>
        <a:buSzPct val="100000"/>
        <a:buFont typeface="Calibri" charset="0"/>
        <a:buChar char="–"/>
        <a:defRPr sz="3000">
          <a:solidFill>
            <a:srgbClr val="000000"/>
          </a:solidFill>
          <a:latin typeface="+mn-lt"/>
          <a:ea typeface="+mn-ea"/>
          <a:cs typeface="+mn-cs"/>
          <a:sym typeface="Calibri" charset="0"/>
        </a:defRPr>
      </a:lvl4pPr>
      <a:lvl5pPr marL="20193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5pPr>
      <a:lvl6pPr marL="24765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6pPr>
      <a:lvl7pPr marL="29337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7pPr>
      <a:lvl8pPr marL="33909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8pPr>
      <a:lvl9pPr marL="38481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6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3.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2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9" Type="http://schemas.openxmlformats.org/officeDocument/2006/relationships/image" Target="../media/image45.png"/></Relationships>
</file>

<file path=ppt/slides/_rels/slide23.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3.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oleObject" Target="../embeddings/oleObject1.bin"/><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3.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hyperlink" Target="http://sirius.chem.vt.edu/wiki/doku.php?id=crawdad:programming" TargetMode="External"/><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hyperlink" Target="https://github.com/dgasmith/psi4numpy" TargetMode="Externa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8.xml"/><Relationship Id="rId4" Type="http://schemas.openxmlformats.org/officeDocument/2006/relationships/hyperlink" Target="https://github.com/dgasmith/psi4nump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6.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image" Target="../media/image5.png"/><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68.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81.jpeg"/></Relationships>
</file>

<file path=ppt/slides/_rels/slide4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emf"/><Relationship Id="rId7" Type="http://schemas.openxmlformats.org/officeDocument/2006/relationships/image" Target="../media/image37.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48.xml.rels><?xml version="1.0" encoding="UTF-8" standalone="yes"?>
<Relationships xmlns="http://schemas.openxmlformats.org/package/2006/relationships"><Relationship Id="rId8" Type="http://schemas.openxmlformats.org/officeDocument/2006/relationships/image" Target="../media/image91.emf"/><Relationship Id="rId3" Type="http://schemas.openxmlformats.org/officeDocument/2006/relationships/image" Target="../media/image86.emf"/><Relationship Id="rId7" Type="http://schemas.openxmlformats.org/officeDocument/2006/relationships/image" Target="../media/image90.emf"/><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89.emf"/><Relationship Id="rId5" Type="http://schemas.openxmlformats.org/officeDocument/2006/relationships/image" Target="../media/image88.emf"/><Relationship Id="rId4" Type="http://schemas.openxmlformats.org/officeDocument/2006/relationships/image" Target="../media/image87.emf"/></Relationships>
</file>

<file path=ppt/slides/_rels/slide4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emf"/><Relationship Id="rId7" Type="http://schemas.openxmlformats.org/officeDocument/2006/relationships/image" Target="../media/image9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png"/><Relationship Id="rId4" Type="http://schemas.openxmlformats.org/officeDocument/2006/relationships/image" Target="../media/image93.emf"/><Relationship Id="rId9" Type="http://schemas.openxmlformats.org/officeDocument/2006/relationships/image" Target="../media/image9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2.xml"/><Relationship Id="rId5" Type="http://schemas.openxmlformats.org/officeDocument/2006/relationships/image" Target="../media/image107.jpeg"/><Relationship Id="rId4" Type="http://schemas.openxmlformats.org/officeDocument/2006/relationships/image" Target="../media/image106.jpeg"/></Relationships>
</file>

<file path=ppt/slides/_rels/slide5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0" y="2362200"/>
            <a:ext cx="11055350" cy="2090737"/>
          </a:xfrm>
        </p:spPr>
        <p:txBody>
          <a:bodyPr>
            <a:normAutofit/>
          </a:bodyPr>
          <a:lstStyle/>
          <a:p>
            <a:pPr algn="ctr"/>
            <a:r>
              <a:rPr lang="en-US" sz="6600" dirty="0" smtClean="0">
                <a:solidFill>
                  <a:schemeClr val="bg1"/>
                </a:solidFill>
                <a:effectLst>
                  <a:outerShdw blurRad="38100" dist="38100" dir="2700000" algn="tl">
                    <a:srgbClr val="000000">
                      <a:alpha val="43137"/>
                    </a:srgbClr>
                  </a:outerShdw>
                </a:effectLst>
              </a:rPr>
              <a:t>Psi4 1.1: Open-Source Quantum Chemistry</a:t>
            </a:r>
            <a:endParaRPr lang="en-US" sz="6600" dirty="0">
              <a:solidFill>
                <a:schemeClr val="bg1"/>
              </a:solidFill>
              <a:effectLst>
                <a:outerShdw blurRad="38100" dist="38100" dir="2700000" algn="tl">
                  <a:srgbClr val="000000">
                    <a:alpha val="43137"/>
                  </a:srgbClr>
                </a:outerShdw>
              </a:effectLst>
            </a:endParaRPr>
          </a:p>
        </p:txBody>
      </p:sp>
      <p:sp>
        <p:nvSpPr>
          <p:cNvPr id="7" name="Subtitle 2"/>
          <p:cNvSpPr>
            <a:spLocks noGrp="1"/>
          </p:cNvSpPr>
          <p:nvPr>
            <p:ph type="subTitle" idx="1"/>
          </p:nvPr>
        </p:nvSpPr>
        <p:spPr>
          <a:xfrm>
            <a:off x="1635919" y="5527675"/>
            <a:ext cx="9732962" cy="2492375"/>
          </a:xfrm>
        </p:spPr>
        <p:txBody>
          <a:bodyPr/>
          <a:lstStyle/>
          <a:p>
            <a:r>
              <a:rPr lang="en-US" dirty="0" smtClean="0">
                <a:cs typeface="Arial" pitchFamily="34" charset="0"/>
              </a:rPr>
              <a:t>C. David Sherrill</a:t>
            </a:r>
          </a:p>
          <a:p>
            <a:r>
              <a:rPr lang="en-US" i="1" dirty="0" smtClean="0">
                <a:cs typeface="Arial" pitchFamily="34" charset="0"/>
              </a:rPr>
              <a:t>School of Chemistry and Biochemistry</a:t>
            </a:r>
          </a:p>
          <a:p>
            <a:r>
              <a:rPr lang="en-US" i="1" dirty="0" smtClean="0">
                <a:cs typeface="Arial" pitchFamily="34" charset="0"/>
              </a:rPr>
              <a:t>School of Computational Science and Engineering</a:t>
            </a:r>
          </a:p>
          <a:p>
            <a:r>
              <a:rPr lang="en-US" i="1" dirty="0" smtClean="0">
                <a:cs typeface="Arial" pitchFamily="34" charset="0"/>
              </a:rPr>
              <a:t>Georgia Institute of Technology</a:t>
            </a:r>
            <a:endParaRPr lang="en-US" i="1" dirty="0">
              <a:cs typeface="Arial" pitchFamily="34" charset="0"/>
            </a:endParaRPr>
          </a:p>
        </p:txBody>
      </p:sp>
      <p:sp>
        <p:nvSpPr>
          <p:cNvPr id="4" name="Slide Number Placeholder 3"/>
          <p:cNvSpPr>
            <a:spLocks noGrp="1"/>
          </p:cNvSpPr>
          <p:nvPr>
            <p:ph type="sldNum" sz="quarter" idx="10"/>
          </p:nvPr>
        </p:nvSpPr>
        <p:spPr>
          <a:xfrm>
            <a:off x="12736513" y="9439275"/>
            <a:ext cx="268287" cy="254000"/>
          </a:xfrm>
          <a:prstGeom prst="rect">
            <a:avLst/>
          </a:prstGeom>
        </p:spPr>
        <p:txBody>
          <a:bodyPr/>
          <a:lstStyle/>
          <a:p>
            <a:pPr>
              <a:defRPr/>
            </a:pPr>
            <a:fld id="{9F6F9626-AA3F-504C-B627-AAFBB95F7772}" type="slidenum">
              <a:rPr lang="en-US" smtClean="0">
                <a:solidFill>
                  <a:srgbClr val="FFFFFF"/>
                </a:solidFill>
              </a:rPr>
              <a:pPr>
                <a:defRPr/>
              </a:pPr>
              <a:t>1</a:t>
            </a:fld>
            <a:endParaRPr lang="en-US">
              <a:solidFill>
                <a:srgbClr val="FFFFFF"/>
              </a:solidFill>
            </a:endParaRPr>
          </a:p>
        </p:txBody>
      </p:sp>
      <p:pic>
        <p:nvPicPr>
          <p:cNvPr id="5" name="Picture 5" descr="ccmstlogo"/>
          <p:cNvPicPr>
            <a:picLocks noChangeAspect="1" noChangeArrowheads="1"/>
          </p:cNvPicPr>
          <p:nvPr/>
        </p:nvPicPr>
        <p:blipFill>
          <a:blip r:embed="rId2" cstate="print"/>
          <a:srcRect/>
          <a:stretch>
            <a:fillRect/>
          </a:stretch>
        </p:blipFill>
        <p:spPr bwMode="auto">
          <a:xfrm>
            <a:off x="10033000" y="8758237"/>
            <a:ext cx="2971800" cy="995363"/>
          </a:xfrm>
          <a:prstGeom prst="rect">
            <a:avLst/>
          </a:prstGeom>
          <a:noFill/>
          <a:ln w="9525">
            <a:noFill/>
            <a:miter lim="800000"/>
            <a:headEnd/>
            <a:tailEnd/>
          </a:ln>
        </p:spPr>
      </p:pic>
    </p:spTree>
    <p:extLst>
      <p:ext uri="{BB962C8B-B14F-4D97-AF65-F5344CB8AC3E}">
        <p14:creationId xmlns:p14="http://schemas.microsoft.com/office/powerpoint/2010/main" val="725082559"/>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Psi4 Input: Avoiding Tedious Molecule Specification</a:t>
            </a:r>
            <a:endParaRPr lang="en-US" dirty="0"/>
          </a:p>
        </p:txBody>
      </p:sp>
      <p:sp>
        <p:nvSpPr>
          <p:cNvPr id="4" name="TextBox 3"/>
          <p:cNvSpPr txBox="1"/>
          <p:nvPr/>
        </p:nvSpPr>
        <p:spPr>
          <a:xfrm>
            <a:off x="3303118" y="2301513"/>
            <a:ext cx="5057538" cy="3170099"/>
          </a:xfrm>
          <a:prstGeom prst="rect">
            <a:avLst/>
          </a:prstGeom>
          <a:noFill/>
        </p:spPr>
        <p:txBody>
          <a:bodyPr wrap="none" rtlCol="0">
            <a:spAutoFit/>
          </a:bodyPr>
          <a:lstStyle/>
          <a:p>
            <a:pPr algn="l"/>
            <a:r>
              <a:rPr lang="en-US" sz="4000" dirty="0">
                <a:latin typeface="+mn-lt"/>
              </a:rPr>
              <a:t>set basis = </a:t>
            </a:r>
            <a:r>
              <a:rPr lang="en-US" sz="4000" dirty="0" err="1">
                <a:latin typeface="+mn-lt"/>
              </a:rPr>
              <a:t>aug</a:t>
            </a:r>
            <a:r>
              <a:rPr lang="en-US" sz="4000" dirty="0">
                <a:latin typeface="+mn-lt"/>
              </a:rPr>
              <a:t>-cc-</a:t>
            </a:r>
            <a:r>
              <a:rPr lang="en-US" sz="4000" dirty="0" err="1">
                <a:latin typeface="+mn-lt"/>
              </a:rPr>
              <a:t>pVDZ</a:t>
            </a:r>
            <a:endParaRPr lang="en-US" sz="4000" dirty="0">
              <a:latin typeface="+mn-lt"/>
            </a:endParaRPr>
          </a:p>
          <a:p>
            <a:pPr algn="l"/>
            <a:r>
              <a:rPr lang="en-US" sz="4000" dirty="0">
                <a:latin typeface="+mn-lt"/>
              </a:rPr>
              <a:t>molecule  {</a:t>
            </a:r>
            <a:br>
              <a:rPr lang="en-US" sz="4000" dirty="0">
                <a:latin typeface="+mn-lt"/>
              </a:rPr>
            </a:br>
            <a:r>
              <a:rPr lang="en-US" sz="4000" dirty="0">
                <a:latin typeface="+mn-lt"/>
              </a:rPr>
              <a:t>  </a:t>
            </a:r>
            <a:r>
              <a:rPr lang="en-US" sz="4000" dirty="0" err="1">
                <a:latin typeface="+mn-lt"/>
              </a:rPr>
              <a:t>pubchem:benzene</a:t>
            </a:r>
            <a:endParaRPr lang="en-US" sz="4000" dirty="0">
              <a:latin typeface="+mn-lt"/>
            </a:endParaRPr>
          </a:p>
          <a:p>
            <a:pPr algn="l"/>
            <a:r>
              <a:rPr lang="en-US" sz="4000" dirty="0">
                <a:latin typeface="+mn-lt"/>
              </a:rPr>
              <a:t>}</a:t>
            </a:r>
          </a:p>
          <a:p>
            <a:pPr algn="l"/>
            <a:r>
              <a:rPr lang="en-US" sz="4000" dirty="0">
                <a:latin typeface="+mn-lt"/>
              </a:rPr>
              <a:t>optimize</a:t>
            </a:r>
            <a:r>
              <a:rPr lang="en-US" sz="4000" dirty="0" smtClean="0">
                <a:latin typeface="+mn-lt"/>
              </a:rPr>
              <a:t>(‘mp2’)</a:t>
            </a:r>
            <a:endParaRPr lang="en-US" sz="4000" dirty="0">
              <a:latin typeface="+mn-lt"/>
            </a:endParaRPr>
          </a:p>
        </p:txBody>
      </p:sp>
      <p:sp>
        <p:nvSpPr>
          <p:cNvPr id="5" name="TextBox 4"/>
          <p:cNvSpPr txBox="1"/>
          <p:nvPr/>
        </p:nvSpPr>
        <p:spPr>
          <a:xfrm>
            <a:off x="330200" y="6248400"/>
            <a:ext cx="10997562" cy="1142749"/>
          </a:xfrm>
          <a:prstGeom prst="rect">
            <a:avLst/>
          </a:prstGeom>
          <a:noFill/>
        </p:spPr>
        <p:txBody>
          <a:bodyPr wrap="none" rtlCol="0">
            <a:spAutoFit/>
          </a:bodyPr>
          <a:lstStyle/>
          <a:p>
            <a:pPr algn="l"/>
            <a:r>
              <a:rPr lang="en-US" sz="3413" dirty="0">
                <a:latin typeface="+mn-lt"/>
              </a:rPr>
              <a:t>This performs </a:t>
            </a:r>
            <a:r>
              <a:rPr lang="en-US" sz="3413" dirty="0" smtClean="0">
                <a:latin typeface="+mn-lt"/>
              </a:rPr>
              <a:t>an MP2 optimization </a:t>
            </a:r>
            <a:r>
              <a:rPr lang="en-US" sz="3413" dirty="0">
                <a:latin typeface="+mn-lt"/>
              </a:rPr>
              <a:t>on benzene.  No Z-matrix,</a:t>
            </a:r>
          </a:p>
          <a:p>
            <a:pPr algn="l"/>
            <a:r>
              <a:rPr lang="en-US" sz="3413" dirty="0">
                <a:latin typeface="+mn-lt"/>
              </a:rPr>
              <a:t>no Cartesian coordinates!</a:t>
            </a:r>
          </a:p>
        </p:txBody>
      </p:sp>
    </p:spTree>
    <p:extLst>
      <p:ext uri="{BB962C8B-B14F-4D97-AF65-F5344CB8AC3E}">
        <p14:creationId xmlns:p14="http://schemas.microsoft.com/office/powerpoint/2010/main" val="262546548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Composite Methods Made Incredibly Easy</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11</a:t>
            </a:fld>
            <a:endParaRPr lang="en-US">
              <a:solidFill>
                <a:srgbClr val="FFFFFF"/>
              </a:solidFill>
            </a:endParaRPr>
          </a:p>
        </p:txBody>
      </p:sp>
      <p:sp>
        <p:nvSpPr>
          <p:cNvPr id="6" name="Rectangle 5"/>
          <p:cNvSpPr/>
          <p:nvPr/>
        </p:nvSpPr>
        <p:spPr>
          <a:xfrm>
            <a:off x="939800" y="2100729"/>
            <a:ext cx="11506200" cy="6863417"/>
          </a:xfrm>
          <a:prstGeom prst="rect">
            <a:avLst/>
          </a:prstGeom>
        </p:spPr>
        <p:txBody>
          <a:bodyPr wrap="square">
            <a:spAutoFit/>
          </a:bodyPr>
          <a:lstStyle/>
          <a:p>
            <a:pPr algn="l"/>
            <a:r>
              <a:rPr lang="en-US" sz="4000" dirty="0">
                <a:latin typeface="+mn-lt"/>
              </a:rPr>
              <a:t>molecule </a:t>
            </a:r>
            <a:r>
              <a:rPr lang="en-US" sz="4000" dirty="0" err="1">
                <a:latin typeface="+mn-lt"/>
              </a:rPr>
              <a:t>mol</a:t>
            </a:r>
            <a:r>
              <a:rPr lang="en-US" sz="4000" dirty="0">
                <a:latin typeface="+mn-lt"/>
              </a:rPr>
              <a:t> {</a:t>
            </a:r>
          </a:p>
          <a:p>
            <a:pPr algn="l"/>
            <a:r>
              <a:rPr lang="en-US" sz="4000" dirty="0">
                <a:latin typeface="+mn-lt"/>
              </a:rPr>
              <a:t>    H</a:t>
            </a:r>
          </a:p>
          <a:p>
            <a:pPr algn="l"/>
            <a:r>
              <a:rPr lang="en-US" sz="4000" dirty="0">
                <a:latin typeface="+mn-lt"/>
              </a:rPr>
              <a:t>    F 1 1.0</a:t>
            </a:r>
          </a:p>
          <a:p>
            <a:pPr algn="l"/>
            <a:r>
              <a:rPr lang="en-US" sz="4000" dirty="0">
                <a:latin typeface="+mn-lt"/>
              </a:rPr>
              <a:t>}</a:t>
            </a:r>
          </a:p>
          <a:p>
            <a:pPr algn="l"/>
            <a:endParaRPr lang="en-US" sz="4000" dirty="0">
              <a:latin typeface="+mn-lt"/>
            </a:endParaRPr>
          </a:p>
          <a:p>
            <a:pPr algn="l"/>
            <a:r>
              <a:rPr lang="en-US" sz="4000" dirty="0">
                <a:latin typeface="+mn-lt"/>
              </a:rPr>
              <a:t>energy('B3LYP/cc-</a:t>
            </a:r>
            <a:r>
              <a:rPr lang="en-US" sz="4000" dirty="0" err="1">
                <a:latin typeface="+mn-lt"/>
              </a:rPr>
              <a:t>pVDZ</a:t>
            </a:r>
            <a:r>
              <a:rPr lang="en-US" sz="4000" dirty="0">
                <a:latin typeface="+mn-lt"/>
              </a:rPr>
              <a:t>')</a:t>
            </a:r>
          </a:p>
          <a:p>
            <a:pPr algn="l"/>
            <a:r>
              <a:rPr lang="en-US" sz="4000" dirty="0">
                <a:latin typeface="+mn-lt"/>
              </a:rPr>
              <a:t>energy('SCF/cc-</a:t>
            </a:r>
            <a:r>
              <a:rPr lang="en-US" sz="4000" dirty="0" err="1">
                <a:latin typeface="+mn-lt"/>
              </a:rPr>
              <a:t>pV</a:t>
            </a:r>
            <a:r>
              <a:rPr lang="en-US" sz="4000" dirty="0">
                <a:latin typeface="+mn-lt"/>
              </a:rPr>
              <a:t>[DTQ]Z')</a:t>
            </a:r>
          </a:p>
          <a:p>
            <a:pPr algn="l"/>
            <a:r>
              <a:rPr lang="en-US" sz="4000" dirty="0">
                <a:latin typeface="+mn-lt"/>
              </a:rPr>
              <a:t>energy('MP2/</a:t>
            </a:r>
            <a:r>
              <a:rPr lang="en-US" sz="4000" dirty="0" err="1">
                <a:latin typeface="+mn-lt"/>
              </a:rPr>
              <a:t>aug</a:t>
            </a:r>
            <a:r>
              <a:rPr lang="en-US" sz="4000" dirty="0">
                <a:latin typeface="+mn-lt"/>
              </a:rPr>
              <a:t>-cc-</a:t>
            </a:r>
            <a:r>
              <a:rPr lang="en-US" sz="4000" dirty="0" err="1">
                <a:latin typeface="+mn-lt"/>
              </a:rPr>
              <a:t>pV</a:t>
            </a:r>
            <a:r>
              <a:rPr lang="en-US" sz="4000" dirty="0">
                <a:latin typeface="+mn-lt"/>
              </a:rPr>
              <a:t>[DT]Z')</a:t>
            </a:r>
          </a:p>
          <a:p>
            <a:pPr algn="l"/>
            <a:r>
              <a:rPr lang="en-US" sz="4000" dirty="0">
                <a:latin typeface="+mn-lt"/>
              </a:rPr>
              <a:t>energy('MP2/</a:t>
            </a:r>
            <a:r>
              <a:rPr lang="en-US" sz="4000" dirty="0" err="1">
                <a:latin typeface="+mn-lt"/>
              </a:rPr>
              <a:t>aug</a:t>
            </a:r>
            <a:r>
              <a:rPr lang="en-US" sz="4000" dirty="0">
                <a:latin typeface="+mn-lt"/>
              </a:rPr>
              <a:t>-cc-</a:t>
            </a:r>
            <a:r>
              <a:rPr lang="en-US" sz="4000" dirty="0" err="1">
                <a:latin typeface="+mn-lt"/>
              </a:rPr>
              <a:t>pV</a:t>
            </a:r>
            <a:r>
              <a:rPr lang="en-US" sz="4000" dirty="0">
                <a:latin typeface="+mn-lt"/>
              </a:rPr>
              <a:t>[TQ]Z + D:CCSD(T)/cc-pV[DT]Z')</a:t>
            </a:r>
          </a:p>
          <a:p>
            <a:pPr algn="l"/>
            <a:endParaRPr lang="en-US" sz="4000" dirty="0">
              <a:latin typeface="+mn-lt"/>
            </a:endParaRPr>
          </a:p>
          <a:p>
            <a:pPr algn="l"/>
            <a:r>
              <a:rPr lang="en-US" sz="4000" dirty="0">
                <a:latin typeface="+mn-lt"/>
              </a:rPr>
              <a:t>optimize('MP2/</a:t>
            </a:r>
            <a:r>
              <a:rPr lang="en-US" sz="4000" dirty="0" err="1">
                <a:latin typeface="+mn-lt"/>
              </a:rPr>
              <a:t>aug</a:t>
            </a:r>
            <a:r>
              <a:rPr lang="en-US" sz="4000" dirty="0">
                <a:latin typeface="+mn-lt"/>
              </a:rPr>
              <a:t>-cc-</a:t>
            </a:r>
            <a:r>
              <a:rPr lang="en-US" sz="4000" dirty="0" err="1">
                <a:latin typeface="+mn-lt"/>
              </a:rPr>
              <a:t>pV</a:t>
            </a:r>
            <a:r>
              <a:rPr lang="en-US" sz="4000" dirty="0">
                <a:latin typeface="+mn-lt"/>
              </a:rPr>
              <a:t>[DT]Z')</a:t>
            </a:r>
          </a:p>
        </p:txBody>
      </p:sp>
    </p:spTree>
    <p:extLst>
      <p:ext uri="{BB962C8B-B14F-4D97-AF65-F5344CB8AC3E}">
        <p14:creationId xmlns:p14="http://schemas.microsoft.com/office/powerpoint/2010/main" val="147909513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Convenience of Python to “Power Users” </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12</a:t>
            </a:fld>
            <a:endParaRPr lang="en-US">
              <a:solidFill>
                <a:srgbClr val="FFFFFF"/>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600" y="1828800"/>
            <a:ext cx="11887200" cy="7176620"/>
          </a:xfrm>
          <a:prstGeom prst="rect">
            <a:avLst/>
          </a:prstGeom>
        </p:spPr>
      </p:pic>
    </p:spTree>
    <p:extLst>
      <p:ext uri="{BB962C8B-B14F-4D97-AF65-F5344CB8AC3E}">
        <p14:creationId xmlns:p14="http://schemas.microsoft.com/office/powerpoint/2010/main" val="396056114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Data with Pandas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13</a:t>
            </a:fld>
            <a:endParaRPr lang="en-US">
              <a:solidFill>
                <a:srgbClr val="FFFFFF"/>
              </a:solidFill>
            </a:endParaRPr>
          </a:p>
        </p:txBody>
      </p:sp>
      <p:sp>
        <p:nvSpPr>
          <p:cNvPr id="3" name="Rectangle 1"/>
          <p:cNvSpPr>
            <a:spLocks noChangeArrowheads="1"/>
          </p:cNvSpPr>
          <p:nvPr/>
        </p:nvSpPr>
        <p:spPr bwMode="auto">
          <a:xfrm>
            <a:off x="2825750" y="1891911"/>
            <a:ext cx="7467600" cy="7294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dirty="0">
                <a:solidFill>
                  <a:srgbClr val="222222"/>
                </a:solidFill>
                <a:latin typeface="+mn-lt"/>
                <a:cs typeface="Arial" panose="020B0604020202020204" pitchFamily="34" charset="0"/>
              </a:rPr>
              <a:t>i</a:t>
            </a: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mport</a:t>
            </a:r>
            <a:r>
              <a:rPr kumimoji="0" lang="en-US" altLang="en-US" sz="3600" b="0" i="0" u="none" strike="noStrike" cap="none" normalizeH="0" dirty="0" smtClean="0">
                <a:ln>
                  <a:noFill/>
                </a:ln>
                <a:solidFill>
                  <a:srgbClr val="222222"/>
                </a:solidFill>
                <a:effectLst/>
                <a:latin typeface="+mn-lt"/>
                <a:cs typeface="Arial" panose="020B0604020202020204" pitchFamily="34" charset="0"/>
              </a:rPr>
              <a:t> </a:t>
            </a:r>
            <a:r>
              <a:rPr kumimoji="0" lang="en-US" altLang="en-US" sz="3600" b="0" i="0" u="none" strike="noStrike" cap="none" normalizeH="0" dirty="0" err="1" smtClean="0">
                <a:ln>
                  <a:noFill/>
                </a:ln>
                <a:solidFill>
                  <a:srgbClr val="222222"/>
                </a:solidFill>
                <a:effectLst/>
                <a:latin typeface="+mn-lt"/>
                <a:cs typeface="Arial" panose="020B0604020202020204" pitchFamily="34" charset="0"/>
              </a:rPr>
              <a:t>numpy</a:t>
            </a:r>
            <a:r>
              <a:rPr kumimoji="0" lang="en-US" altLang="en-US" sz="3600" b="0" i="0" u="none" strike="noStrike" cap="none" normalizeH="0" dirty="0" smtClean="0">
                <a:ln>
                  <a:noFill/>
                </a:ln>
                <a:solidFill>
                  <a:srgbClr val="222222"/>
                </a:solidFill>
                <a:effectLst/>
                <a:latin typeface="+mn-lt"/>
                <a:cs typeface="Arial" panose="020B0604020202020204" pitchFamily="34" charset="0"/>
              </a:rPr>
              <a:t> as np</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3600" dirty="0">
                <a:solidFill>
                  <a:srgbClr val="222222"/>
                </a:solidFill>
                <a:latin typeface="+mn-lt"/>
                <a:cs typeface="Arial" panose="020B0604020202020204" pitchFamily="34" charset="0"/>
              </a:rPr>
              <a:t>i</a:t>
            </a:r>
            <a:r>
              <a:rPr lang="en-US" altLang="en-US" sz="3600" baseline="0" dirty="0" smtClean="0">
                <a:solidFill>
                  <a:srgbClr val="222222"/>
                </a:solidFill>
                <a:latin typeface="+mn-lt"/>
                <a:cs typeface="Arial" panose="020B0604020202020204" pitchFamily="34" charset="0"/>
              </a:rPr>
              <a:t>mport pandas as </a:t>
            </a:r>
            <a:r>
              <a:rPr lang="en-US" altLang="en-US" sz="3600" baseline="0" dirty="0" err="1" smtClean="0">
                <a:solidFill>
                  <a:srgbClr val="222222"/>
                </a:solidFill>
                <a:latin typeface="+mn-lt"/>
                <a:cs typeface="Arial" panose="020B0604020202020204" pitchFamily="34" charset="0"/>
              </a:rPr>
              <a:t>pd</a:t>
            </a:r>
            <a:endParaRPr lang="en-US" altLang="en-US" sz="3600" baseline="0" dirty="0" smtClean="0">
              <a:solidFill>
                <a:srgbClr val="222222"/>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3600" baseline="0" dirty="0">
              <a:solidFill>
                <a:srgbClr val="222222"/>
              </a:solidFill>
              <a:latin typeface="+mn-l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molecule </a:t>
            </a:r>
            <a:r>
              <a:rPr kumimoji="0" lang="en-US" altLang="en-US" sz="3600" b="0" i="0" u="none" strike="noStrike" cap="none" normalizeH="0" baseline="0" dirty="0" err="1" smtClean="0">
                <a:ln>
                  <a:noFill/>
                </a:ln>
                <a:solidFill>
                  <a:srgbClr val="222222"/>
                </a:solidFill>
                <a:effectLst/>
                <a:latin typeface="+mn-lt"/>
                <a:cs typeface="Arial" panose="020B0604020202020204" pitchFamily="34" charset="0"/>
              </a:rPr>
              <a:t>mol</a:t>
            </a: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    He</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    He 1 </a:t>
            </a:r>
            <a:r>
              <a:rPr kumimoji="0" lang="en-US" altLang="en-US" sz="3600" b="0" i="0" u="none" strike="noStrike" cap="none" normalizeH="0" baseline="0" dirty="0" err="1" smtClean="0">
                <a:ln>
                  <a:noFill/>
                </a:ln>
                <a:solidFill>
                  <a:srgbClr val="222222"/>
                </a:solidFill>
                <a:effectLst/>
                <a:latin typeface="+mn-lt"/>
                <a:cs typeface="Arial" panose="020B0604020202020204" pitchFamily="34" charset="0"/>
              </a:rPr>
              <a:t>dist</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3600" b="0" i="0" u="none" strike="noStrike" cap="none" normalizeH="0" baseline="0" dirty="0" err="1" smtClean="0">
                <a:ln>
                  <a:noFill/>
                </a:ln>
                <a:solidFill>
                  <a:srgbClr val="222222"/>
                </a:solidFill>
                <a:effectLst/>
                <a:latin typeface="+mn-lt"/>
                <a:cs typeface="Arial" panose="020B0604020202020204" pitchFamily="34" charset="0"/>
              </a:rPr>
              <a:t>dist</a:t>
            </a: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 = 2.0</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distances = </a:t>
            </a:r>
            <a:r>
              <a:rPr kumimoji="0" lang="en-US" altLang="en-US" sz="3600" b="0" i="0" u="none" strike="noStrike" cap="none" normalizeH="0" baseline="0" dirty="0" err="1" smtClean="0">
                <a:ln>
                  <a:noFill/>
                </a:ln>
                <a:solidFill>
                  <a:srgbClr val="222222"/>
                </a:solidFill>
                <a:effectLst/>
                <a:latin typeface="+mn-lt"/>
                <a:cs typeface="Arial" panose="020B0604020202020204" pitchFamily="34" charset="0"/>
              </a:rPr>
              <a:t>np.linspace</a:t>
            </a: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(2, 10, 10)</a:t>
            </a:r>
            <a:r>
              <a:rPr kumimoji="0" lang="en-US" altLang="en-US" sz="3600" b="0" i="0" u="none" strike="noStrike" cap="none" normalizeH="0" baseline="0" dirty="0" smtClean="0">
                <a:ln>
                  <a:noFill/>
                </a:ln>
                <a:solidFill>
                  <a:schemeClr val="tx1"/>
                </a:solidFill>
                <a:effectLst/>
                <a:latin typeface="+mn-lt"/>
              </a:rPr>
              <a:t/>
            </a:r>
            <a:br>
              <a:rPr kumimoji="0" lang="en-US" altLang="en-US" sz="3600" b="0" i="0" u="none" strike="noStrike" cap="none" normalizeH="0" baseline="0" dirty="0" smtClean="0">
                <a:ln>
                  <a:noFill/>
                </a:ln>
                <a:solidFill>
                  <a:schemeClr val="tx1"/>
                </a:solidFill>
                <a:effectLst/>
                <a:latin typeface="+mn-lt"/>
              </a:rPr>
            </a:b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data = </a:t>
            </a:r>
            <a:r>
              <a:rPr kumimoji="0" lang="en-US" altLang="en-US" sz="3600" b="0" i="0" u="none" strike="noStrike" cap="none" normalizeH="0" baseline="0" dirty="0" err="1" smtClean="0">
                <a:ln>
                  <a:noFill/>
                </a:ln>
                <a:solidFill>
                  <a:srgbClr val="222222"/>
                </a:solidFill>
                <a:effectLst/>
                <a:latin typeface="+mn-lt"/>
                <a:cs typeface="Arial" panose="020B0604020202020204" pitchFamily="34" charset="0"/>
              </a:rPr>
              <a:t>pd.DataFrame</a:t>
            </a:r>
            <a:r>
              <a:rPr kumimoji="0" lang="en-US" altLang="en-US" sz="3600" b="0" i="0" u="none" strike="noStrike" cap="none" normalizeH="0" baseline="0" dirty="0" smtClean="0">
                <a:ln>
                  <a:noFill/>
                </a:ln>
                <a:solidFill>
                  <a:srgbClr val="222222"/>
                </a:solidFill>
                <a:effectLst/>
                <a:latin typeface="+mn-lt"/>
                <a:cs typeface="Arial" panose="020B0604020202020204" pitchFamily="34" charset="0"/>
              </a:rPr>
              <a:t>(index=distances)</a:t>
            </a:r>
            <a:r>
              <a:rPr kumimoji="0" lang="en-US" altLang="en-US" sz="3600" b="0" i="0" u="none" strike="noStrike" cap="none" normalizeH="0" baseline="0" dirty="0" smtClean="0">
                <a:ln>
                  <a:noFill/>
                </a:ln>
                <a:solidFill>
                  <a:schemeClr val="tx1"/>
                </a:solidFill>
                <a:effectLst/>
                <a:latin typeface="+mn-lt"/>
              </a:rPr>
              <a:t> </a:t>
            </a:r>
          </a:p>
        </p:txBody>
      </p:sp>
    </p:spTree>
    <p:extLst>
      <p:ext uri="{BB962C8B-B14F-4D97-AF65-F5344CB8AC3E}">
        <p14:creationId xmlns:p14="http://schemas.microsoft.com/office/powerpoint/2010/main" val="44993058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Exporting Data with Pandas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14</a:t>
            </a:fld>
            <a:endParaRPr lang="en-US">
              <a:solidFill>
                <a:srgbClr val="FFFFFF"/>
              </a:solidFill>
            </a:endParaRPr>
          </a:p>
        </p:txBody>
      </p:sp>
      <p:sp>
        <p:nvSpPr>
          <p:cNvPr id="3" name="Rectangle 1"/>
          <p:cNvSpPr>
            <a:spLocks noChangeArrowheads="1"/>
          </p:cNvSpPr>
          <p:nvPr/>
        </p:nvSpPr>
        <p:spPr bwMode="auto">
          <a:xfrm>
            <a:off x="2311400" y="2218174"/>
            <a:ext cx="10058400" cy="6555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l" eaLnBrk="0" hangingPunct="0">
              <a:defRPr>
                <a:solidFill>
                  <a:schemeClr val="tx1"/>
                </a:solidFill>
                <a:latin typeface="Arial" panose="020B0604020202020204" pitchFamily="34" charset="0"/>
              </a:defRPr>
            </a:lvl1pPr>
            <a:lvl2pPr algn="l" eaLnBrk="0" hangingPunct="0">
              <a:defRPr>
                <a:solidFill>
                  <a:schemeClr val="tx1"/>
                </a:solidFill>
                <a:latin typeface="Arial" panose="020B0604020202020204" pitchFamily="34" charset="0"/>
              </a:defRPr>
            </a:lvl2pPr>
            <a:lvl3pPr algn="l" eaLnBrk="0" hangingPunct="0">
              <a:defRPr>
                <a:solidFill>
                  <a:schemeClr val="tx1"/>
                </a:solidFill>
                <a:latin typeface="Arial" panose="020B0604020202020204" pitchFamily="34" charset="0"/>
              </a:defRPr>
            </a:lvl3pPr>
            <a:lvl4pPr algn="l" eaLnBrk="0" hangingPunct="0">
              <a:defRPr>
                <a:solidFill>
                  <a:schemeClr val="tx1"/>
                </a:solidFill>
                <a:latin typeface="Arial" panose="020B0604020202020204" pitchFamily="34" charset="0"/>
              </a:defRPr>
            </a:lvl4pPr>
            <a:lvl5pPr algn="l"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for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dist</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in distances:</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print('Now computing distance %3.2f' %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dist</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 Set new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mol</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distnace</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and print energy</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mol.dist</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dist</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val</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 energy('MP2/</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aug</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-cc-</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pV</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[DT]Z',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bsse_type</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cp</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nocp</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 Iterate over the current variable list and write to pandas</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for k, v, in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get_variables</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iteritems</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data.ix</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dist</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k] = v</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 Writes out every Psi4 variable in various formats</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data.to_csv</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('He_dimer_energy_curve.csv')</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data.to_json</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He_dimer_energy_curve.json</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smtClean="0">
                <a:ln>
                  <a:noFill/>
                </a:ln>
                <a:solidFill>
                  <a:schemeClr val="tx1"/>
                </a:solidFill>
                <a:effectLst/>
                <a:latin typeface="+mn-lt"/>
              </a:rPr>
              <a:t/>
            </a:r>
            <a:br>
              <a:rPr kumimoji="0" lang="en-US" altLang="en-US" sz="2800" b="0" i="0" u="none" strike="noStrike" cap="none" normalizeH="0" baseline="0" dirty="0" smtClean="0">
                <a:ln>
                  <a:noFill/>
                </a:ln>
                <a:solidFill>
                  <a:schemeClr val="tx1"/>
                </a:solidFill>
                <a:effectLst/>
                <a:latin typeface="+mn-lt"/>
              </a:rPr>
            </a:b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data.to_excel</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err="1" smtClean="0">
                <a:ln>
                  <a:noFill/>
                </a:ln>
                <a:solidFill>
                  <a:srgbClr val="222222"/>
                </a:solidFill>
                <a:effectLst/>
                <a:latin typeface="+mn-lt"/>
                <a:cs typeface="Arial" panose="020B0604020202020204" pitchFamily="34" charset="0"/>
              </a:rPr>
              <a:t>He_dimer_energy_curve.excel</a:t>
            </a:r>
            <a:r>
              <a:rPr kumimoji="0" lang="en-US" altLang="en-US" sz="2800" b="0" i="0" u="none" strike="noStrike" cap="none" normalizeH="0" baseline="0" dirty="0" smtClean="0">
                <a:ln>
                  <a:noFill/>
                </a:ln>
                <a:solidFill>
                  <a:srgbClr val="222222"/>
                </a:solidFill>
                <a:effectLst/>
                <a:latin typeface="+mn-lt"/>
                <a:cs typeface="Arial" panose="020B0604020202020204" pitchFamily="34" charset="0"/>
              </a:rPr>
              <a:t>')</a:t>
            </a:r>
            <a:r>
              <a:rPr kumimoji="0" lang="en-US" altLang="en-US" sz="2800" b="0" i="0" u="none" strike="noStrike" cap="none" normalizeH="0" baseline="0" dirty="0" smtClean="0">
                <a:ln>
                  <a:noFill/>
                </a:ln>
                <a:solidFill>
                  <a:schemeClr val="tx1"/>
                </a:solidFill>
                <a:effectLst/>
                <a:latin typeface="+mn-lt"/>
              </a:rPr>
              <a:t> </a:t>
            </a:r>
          </a:p>
        </p:txBody>
      </p:sp>
    </p:spTree>
    <p:extLst>
      <p:ext uri="{BB962C8B-B14F-4D97-AF65-F5344CB8AC3E}">
        <p14:creationId xmlns:p14="http://schemas.microsoft.com/office/powerpoint/2010/main" val="198422076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Automation of Many-Body Expansion of Clusters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15</a:t>
            </a:fld>
            <a:endParaRPr lang="en-US">
              <a:solidFill>
                <a:srgbClr val="FFFFFF"/>
              </a:solidFill>
            </a:endParaRPr>
          </a:p>
        </p:txBody>
      </p:sp>
      <p:sp>
        <p:nvSpPr>
          <p:cNvPr id="8" name="Rectangle 7"/>
          <p:cNvSpPr/>
          <p:nvPr/>
        </p:nvSpPr>
        <p:spPr>
          <a:xfrm>
            <a:off x="2139950" y="1752600"/>
            <a:ext cx="8839200" cy="8371523"/>
          </a:xfrm>
          <a:prstGeom prst="rect">
            <a:avLst/>
          </a:prstGeom>
        </p:spPr>
        <p:txBody>
          <a:bodyPr wrap="square">
            <a:spAutoFit/>
          </a:bodyPr>
          <a:lstStyle/>
          <a:p>
            <a:pPr algn="l"/>
            <a:r>
              <a:rPr lang="en-US" sz="2000" dirty="0">
                <a:solidFill>
                  <a:srgbClr val="222222"/>
                </a:solidFill>
                <a:latin typeface="+mn-lt"/>
              </a:rPr>
              <a:t>energy('MP2/</a:t>
            </a:r>
            <a:r>
              <a:rPr lang="en-US" sz="2000" dirty="0" err="1">
                <a:solidFill>
                  <a:srgbClr val="222222"/>
                </a:solidFill>
                <a:latin typeface="+mn-lt"/>
              </a:rPr>
              <a:t>aug</a:t>
            </a:r>
            <a:r>
              <a:rPr lang="en-US" sz="2000" dirty="0">
                <a:solidFill>
                  <a:srgbClr val="222222"/>
                </a:solidFill>
                <a:latin typeface="+mn-lt"/>
              </a:rPr>
              <a:t>-cc-</a:t>
            </a:r>
            <a:r>
              <a:rPr lang="en-US" sz="2000" dirty="0" err="1">
                <a:solidFill>
                  <a:srgbClr val="222222"/>
                </a:solidFill>
                <a:latin typeface="+mn-lt"/>
              </a:rPr>
              <a:t>pV</a:t>
            </a:r>
            <a:r>
              <a:rPr lang="en-US" sz="2000" dirty="0">
                <a:solidFill>
                  <a:srgbClr val="222222"/>
                </a:solidFill>
                <a:latin typeface="+mn-lt"/>
              </a:rPr>
              <a:t>[DT]Z', </a:t>
            </a:r>
            <a:r>
              <a:rPr lang="en-US" sz="2000" dirty="0" err="1">
                <a:solidFill>
                  <a:srgbClr val="222222"/>
                </a:solidFill>
                <a:latin typeface="+mn-lt"/>
              </a:rPr>
              <a:t>bsse_type</a:t>
            </a:r>
            <a:r>
              <a:rPr lang="en-US" sz="2000" dirty="0">
                <a:solidFill>
                  <a:srgbClr val="222222"/>
                </a:solidFill>
                <a:latin typeface="+mn-lt"/>
              </a:rPr>
              <a:t>=['</a:t>
            </a:r>
            <a:r>
              <a:rPr lang="en-US" sz="2000" dirty="0" err="1">
                <a:solidFill>
                  <a:srgbClr val="222222"/>
                </a:solidFill>
                <a:latin typeface="+mn-lt"/>
              </a:rPr>
              <a:t>vmfc</a:t>
            </a:r>
            <a:r>
              <a:rPr lang="en-US" sz="2000" dirty="0">
                <a:solidFill>
                  <a:srgbClr val="222222"/>
                </a:solidFill>
                <a:latin typeface="+mn-lt"/>
              </a:rPr>
              <a:t>', '</a:t>
            </a:r>
            <a:r>
              <a:rPr lang="en-US" sz="2000" dirty="0" err="1">
                <a:solidFill>
                  <a:srgbClr val="222222"/>
                </a:solidFill>
                <a:latin typeface="+mn-lt"/>
              </a:rPr>
              <a:t>nocp</a:t>
            </a:r>
            <a:r>
              <a:rPr lang="en-US" sz="2000" dirty="0">
                <a:solidFill>
                  <a:srgbClr val="222222"/>
                </a:solidFill>
                <a:latin typeface="+mn-lt"/>
              </a:rPr>
              <a:t>', '</a:t>
            </a:r>
            <a:r>
              <a:rPr lang="en-US" sz="2000" dirty="0" err="1">
                <a:solidFill>
                  <a:srgbClr val="222222"/>
                </a:solidFill>
                <a:latin typeface="+mn-lt"/>
              </a:rPr>
              <a:t>cp</a:t>
            </a:r>
            <a:r>
              <a:rPr lang="en-US" sz="2000" dirty="0">
                <a:solidFill>
                  <a:srgbClr val="222222"/>
                </a:solidFill>
                <a:latin typeface="+mn-lt"/>
              </a:rPr>
              <a:t>'], </a:t>
            </a:r>
            <a:r>
              <a:rPr lang="en-US" sz="2000" dirty="0" err="1">
                <a:solidFill>
                  <a:srgbClr val="222222"/>
                </a:solidFill>
                <a:latin typeface="+mn-lt"/>
              </a:rPr>
              <a:t>max_nbody</a:t>
            </a:r>
            <a:r>
              <a:rPr lang="en-US" sz="2000" dirty="0">
                <a:solidFill>
                  <a:srgbClr val="222222"/>
                </a:solidFill>
                <a:latin typeface="+mn-lt"/>
              </a:rPr>
              <a:t>=3)</a:t>
            </a:r>
            <a:r>
              <a:rPr lang="en-US" sz="2000" dirty="0">
                <a:latin typeface="+mn-lt"/>
              </a:rPr>
              <a:t/>
            </a:r>
            <a:br>
              <a:rPr lang="en-US" sz="2000" dirty="0">
                <a:latin typeface="+mn-lt"/>
              </a:rPr>
            </a:br>
            <a:r>
              <a:rPr lang="en-US" sz="2000" dirty="0">
                <a:latin typeface="+mn-lt"/>
              </a:rPr>
              <a:t/>
            </a:r>
            <a:br>
              <a:rPr lang="en-US" sz="2000" dirty="0">
                <a:latin typeface="+mn-lt"/>
              </a:rPr>
            </a:br>
            <a:r>
              <a:rPr lang="en-US" sz="2000" dirty="0">
                <a:solidFill>
                  <a:srgbClr val="222222"/>
                </a:solidFill>
                <a:latin typeface="+mn-lt"/>
              </a:rPr>
              <a:t>#   ==&gt; N-Body: Counterpoise Corrected (CP)  energies &lt;==</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n-Body     Total Energy [Eh]       I.E. [kcal/</a:t>
            </a:r>
            <a:r>
              <a:rPr lang="en-US" sz="2000" dirty="0" err="1">
                <a:solidFill>
                  <a:srgbClr val="222222"/>
                </a:solidFill>
                <a:latin typeface="+mn-lt"/>
              </a:rPr>
              <a:t>mol</a:t>
            </a:r>
            <a:r>
              <a:rPr lang="en-US" sz="2000" dirty="0">
                <a:solidFill>
                  <a:srgbClr val="222222"/>
                </a:solidFill>
                <a:latin typeface="+mn-lt"/>
              </a:rPr>
              <a:t>]      Delta [kcal/</a:t>
            </a:r>
            <a:r>
              <a:rPr lang="en-US" sz="2000" dirty="0" err="1">
                <a:solidFill>
                  <a:srgbClr val="222222"/>
                </a:solidFill>
                <a:latin typeface="+mn-lt"/>
              </a:rPr>
              <a:t>mol</a:t>
            </a: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1     -381.860713854543        0.000000000000        0.000000000000</a:t>
            </a:r>
            <a:r>
              <a:rPr lang="en-US" sz="2000" dirty="0">
                <a:latin typeface="+mn-lt"/>
              </a:rPr>
              <a:t/>
            </a:r>
            <a:br>
              <a:rPr lang="en-US" sz="2000" dirty="0">
                <a:latin typeface="+mn-lt"/>
              </a:rPr>
            </a:br>
            <a:r>
              <a:rPr lang="en-US" sz="2000" dirty="0">
                <a:solidFill>
                  <a:srgbClr val="222222"/>
                </a:solidFill>
                <a:latin typeface="+mn-lt"/>
              </a:rPr>
              <a:t>#        2     -381.898482184307      -23.699985725859      -23.699985725859</a:t>
            </a:r>
            <a:r>
              <a:rPr lang="en-US" sz="2000" dirty="0">
                <a:latin typeface="+mn-lt"/>
              </a:rPr>
              <a:t/>
            </a:r>
            <a:br>
              <a:rPr lang="en-US" sz="2000" dirty="0">
                <a:latin typeface="+mn-lt"/>
              </a:rPr>
            </a:br>
            <a:r>
              <a:rPr lang="en-US" sz="2000" dirty="0">
                <a:solidFill>
                  <a:srgbClr val="222222"/>
                </a:solidFill>
                <a:latin typeface="+mn-lt"/>
              </a:rPr>
              <a:t>#        3     -381.905552493580      -28.136671962670       -4.436686236811</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==&gt; N-Body: Non-Counterpoise Corrected (</a:t>
            </a:r>
            <a:r>
              <a:rPr lang="en-US" sz="2000" dirty="0" err="1">
                <a:solidFill>
                  <a:srgbClr val="222222"/>
                </a:solidFill>
                <a:latin typeface="+mn-lt"/>
              </a:rPr>
              <a:t>NoCP</a:t>
            </a:r>
            <a:r>
              <a:rPr lang="en-US" sz="2000" dirty="0">
                <a:solidFill>
                  <a:srgbClr val="222222"/>
                </a:solidFill>
                <a:latin typeface="+mn-lt"/>
              </a:rPr>
              <a:t>)  energies &lt;==</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n-Body     Total Energy [Eh]       I.E. [kcal/</a:t>
            </a:r>
            <a:r>
              <a:rPr lang="en-US" sz="2000" dirty="0" err="1">
                <a:solidFill>
                  <a:srgbClr val="222222"/>
                </a:solidFill>
                <a:latin typeface="+mn-lt"/>
              </a:rPr>
              <a:t>mol</a:t>
            </a:r>
            <a:r>
              <a:rPr lang="en-US" sz="2000" dirty="0">
                <a:solidFill>
                  <a:srgbClr val="222222"/>
                </a:solidFill>
                <a:latin typeface="+mn-lt"/>
              </a:rPr>
              <a:t>]      Delta [kcal/</a:t>
            </a:r>
            <a:r>
              <a:rPr lang="en-US" sz="2000" dirty="0" err="1">
                <a:solidFill>
                  <a:srgbClr val="222222"/>
                </a:solidFill>
                <a:latin typeface="+mn-lt"/>
              </a:rPr>
              <a:t>mol</a:t>
            </a: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1     -381.850262217227        0.000000000000        0.000000000000</a:t>
            </a:r>
            <a:r>
              <a:rPr lang="en-US" sz="2000" dirty="0">
                <a:latin typeface="+mn-lt"/>
              </a:rPr>
              <a:t/>
            </a:r>
            <a:br>
              <a:rPr lang="en-US" sz="2000" dirty="0">
                <a:latin typeface="+mn-lt"/>
              </a:rPr>
            </a:br>
            <a:r>
              <a:rPr lang="en-US" sz="2000" dirty="0">
                <a:solidFill>
                  <a:srgbClr val="222222"/>
                </a:solidFill>
                <a:latin typeface="+mn-lt"/>
              </a:rPr>
              <a:t>#        2     -381.899140199358      -30.671398128525      -30.671398128525</a:t>
            </a:r>
            <a:r>
              <a:rPr lang="en-US" sz="2000" dirty="0">
                <a:latin typeface="+mn-lt"/>
              </a:rPr>
              <a:t/>
            </a:r>
            <a:br>
              <a:rPr lang="en-US" sz="2000" dirty="0">
                <a:latin typeface="+mn-lt"/>
              </a:rPr>
            </a:br>
            <a:r>
              <a:rPr lang="en-US" sz="2000" dirty="0">
                <a:solidFill>
                  <a:srgbClr val="222222"/>
                </a:solidFill>
                <a:latin typeface="+mn-lt"/>
              </a:rPr>
              <a:t>#        3     -381.905511520180      -34.669462471261       -3.998064342736</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==&gt; N-Body: </a:t>
            </a:r>
            <a:r>
              <a:rPr lang="en-US" sz="2000" dirty="0" err="1">
                <a:solidFill>
                  <a:srgbClr val="222222"/>
                </a:solidFill>
                <a:latin typeface="+mn-lt"/>
              </a:rPr>
              <a:t>Valiron</a:t>
            </a:r>
            <a:r>
              <a:rPr lang="en-US" sz="2000" dirty="0">
                <a:solidFill>
                  <a:srgbClr val="222222"/>
                </a:solidFill>
                <a:latin typeface="+mn-lt"/>
              </a:rPr>
              <a:t>-Mayer Function </a:t>
            </a:r>
            <a:r>
              <a:rPr lang="en-US" sz="2000" dirty="0" err="1">
                <a:solidFill>
                  <a:srgbClr val="222222"/>
                </a:solidFill>
                <a:latin typeface="+mn-lt"/>
              </a:rPr>
              <a:t>Couterpoise</a:t>
            </a:r>
            <a:r>
              <a:rPr lang="en-US" sz="2000" dirty="0">
                <a:solidFill>
                  <a:srgbClr val="222222"/>
                </a:solidFill>
                <a:latin typeface="+mn-lt"/>
              </a:rPr>
              <a:t> (VMFC)  energies &lt;==</a:t>
            </a:r>
            <a:r>
              <a:rPr lang="en-US" sz="2000" dirty="0">
                <a:latin typeface="+mn-lt"/>
              </a:rPr>
              <a:t/>
            </a:r>
            <a:br>
              <a:rPr lang="en-US" sz="2000" dirty="0">
                <a:latin typeface="+mn-lt"/>
              </a:rPr>
            </a:b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n-Body     Total Energy [Eh]       I.E. [kcal/</a:t>
            </a:r>
            <a:r>
              <a:rPr lang="en-US" sz="2000" dirty="0" err="1">
                <a:solidFill>
                  <a:srgbClr val="222222"/>
                </a:solidFill>
                <a:latin typeface="+mn-lt"/>
              </a:rPr>
              <a:t>mol</a:t>
            </a:r>
            <a:r>
              <a:rPr lang="en-US" sz="2000" dirty="0">
                <a:solidFill>
                  <a:srgbClr val="222222"/>
                </a:solidFill>
                <a:latin typeface="+mn-lt"/>
              </a:rPr>
              <a:t>]      Delta [kcal/</a:t>
            </a:r>
            <a:r>
              <a:rPr lang="en-US" sz="2000" dirty="0" err="1">
                <a:solidFill>
                  <a:srgbClr val="222222"/>
                </a:solidFill>
                <a:latin typeface="+mn-lt"/>
              </a:rPr>
              <a:t>mol</a:t>
            </a:r>
            <a:r>
              <a:rPr lang="en-US" sz="2000" dirty="0">
                <a:solidFill>
                  <a:srgbClr val="222222"/>
                </a:solidFill>
                <a:latin typeface="+mn-lt"/>
              </a:rPr>
              <a:t>]</a:t>
            </a:r>
            <a:r>
              <a:rPr lang="en-US" sz="2000" dirty="0">
                <a:latin typeface="+mn-lt"/>
              </a:rPr>
              <a:t/>
            </a:r>
            <a:br>
              <a:rPr lang="en-US" sz="2000" dirty="0">
                <a:latin typeface="+mn-lt"/>
              </a:rPr>
            </a:br>
            <a:r>
              <a:rPr lang="en-US" sz="2000" dirty="0">
                <a:solidFill>
                  <a:srgbClr val="222222"/>
                </a:solidFill>
                <a:latin typeface="+mn-lt"/>
              </a:rPr>
              <a:t>#        1     -381.850262217227        0.000000000000        0.000000000000</a:t>
            </a:r>
            <a:r>
              <a:rPr lang="en-US" sz="2000" dirty="0">
                <a:latin typeface="+mn-lt"/>
              </a:rPr>
              <a:t/>
            </a:r>
            <a:br>
              <a:rPr lang="en-US" sz="2000" dirty="0">
                <a:latin typeface="+mn-lt"/>
              </a:rPr>
            </a:br>
            <a:r>
              <a:rPr lang="en-US" sz="2000" dirty="0">
                <a:solidFill>
                  <a:srgbClr val="222222"/>
                </a:solidFill>
                <a:latin typeface="+mn-lt"/>
              </a:rPr>
              <a:t>#        2     -381.887928813543      -23.636147021277      -23.636147021277</a:t>
            </a:r>
            <a:r>
              <a:rPr lang="en-US" sz="2000" dirty="0">
                <a:latin typeface="+mn-lt"/>
              </a:rPr>
              <a:t/>
            </a:r>
            <a:br>
              <a:rPr lang="en-US" sz="2000" dirty="0">
                <a:latin typeface="+mn-lt"/>
              </a:rPr>
            </a:br>
            <a:r>
              <a:rPr lang="en-US" sz="2000" dirty="0">
                <a:solidFill>
                  <a:srgbClr val="222222"/>
                </a:solidFill>
                <a:latin typeface="+mn-lt"/>
              </a:rPr>
              <a:t>#        3     -381.894997100868      -28.071564466201       -4.435417444925</a:t>
            </a:r>
            <a:r>
              <a:rPr lang="en-US" dirty="0"/>
              <a:t/>
            </a:r>
            <a:br>
              <a:rPr lang="en-US" dirty="0"/>
            </a:br>
            <a:endParaRPr lang="en-US" dirty="0"/>
          </a:p>
        </p:txBody>
      </p:sp>
    </p:spTree>
    <p:extLst>
      <p:ext uri="{BB962C8B-B14F-4D97-AF65-F5344CB8AC3E}">
        <p14:creationId xmlns:p14="http://schemas.microsoft.com/office/powerpoint/2010/main" val="173490255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Manipulating Psi4 </a:t>
            </a:r>
            <a:r>
              <a:rPr lang="en-US" dirty="0" err="1" smtClean="0"/>
              <a:t>Wavefunctions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16</a:t>
            </a:fld>
            <a:endParaRPr lang="en-US">
              <a:solidFill>
                <a:srgbClr val="FFFFFF"/>
              </a:solidFill>
            </a:endParaRPr>
          </a:p>
        </p:txBody>
      </p:sp>
      <p:sp>
        <p:nvSpPr>
          <p:cNvPr id="6" name="Rectangle 5"/>
          <p:cNvSpPr/>
          <p:nvPr/>
        </p:nvSpPr>
        <p:spPr>
          <a:xfrm>
            <a:off x="270568" y="1981200"/>
            <a:ext cx="12518332" cy="8217634"/>
          </a:xfrm>
          <a:prstGeom prst="rect">
            <a:avLst/>
          </a:prstGeom>
        </p:spPr>
        <p:txBody>
          <a:bodyPr wrap="square">
            <a:spAutoFit/>
          </a:bodyPr>
          <a:lstStyle/>
          <a:p>
            <a:pPr algn="l"/>
            <a:r>
              <a:rPr lang="en-US" sz="3600" dirty="0">
                <a:solidFill>
                  <a:srgbClr val="222222"/>
                </a:solidFill>
                <a:latin typeface="+mn-lt"/>
              </a:rPr>
              <a:t>molecule </a:t>
            </a:r>
            <a:r>
              <a:rPr lang="en-US" sz="3600" dirty="0" err="1">
                <a:solidFill>
                  <a:srgbClr val="222222"/>
                </a:solidFill>
                <a:latin typeface="+mn-lt"/>
              </a:rPr>
              <a:t>mol</a:t>
            </a:r>
            <a:r>
              <a:rPr lang="en-US" sz="3600" dirty="0">
                <a:solidFill>
                  <a:srgbClr val="222222"/>
                </a:solidFill>
                <a:latin typeface="+mn-lt"/>
              </a:rPr>
              <a:t> {</a:t>
            </a:r>
            <a:r>
              <a:rPr lang="en-US" sz="3600" dirty="0">
                <a:latin typeface="+mn-lt"/>
              </a:rPr>
              <a:t/>
            </a:r>
            <a:br>
              <a:rPr lang="en-US" sz="3600" dirty="0">
                <a:latin typeface="+mn-lt"/>
              </a:rPr>
            </a:br>
            <a:r>
              <a:rPr lang="en-US" sz="3600" dirty="0">
                <a:solidFill>
                  <a:srgbClr val="222222"/>
                </a:solidFill>
                <a:latin typeface="+mn-lt"/>
              </a:rPr>
              <a:t>    H</a:t>
            </a:r>
            <a:r>
              <a:rPr lang="en-US" sz="3600" dirty="0">
                <a:latin typeface="+mn-lt"/>
              </a:rPr>
              <a:t/>
            </a:r>
            <a:br>
              <a:rPr lang="en-US" sz="3600" dirty="0">
                <a:latin typeface="+mn-lt"/>
              </a:rPr>
            </a:br>
            <a:r>
              <a:rPr lang="en-US" sz="3600" dirty="0">
                <a:solidFill>
                  <a:srgbClr val="222222"/>
                </a:solidFill>
                <a:latin typeface="+mn-lt"/>
              </a:rPr>
              <a:t>    </a:t>
            </a:r>
            <a:r>
              <a:rPr lang="en-US" sz="3600" dirty="0" err="1">
                <a:solidFill>
                  <a:srgbClr val="222222"/>
                </a:solidFill>
                <a:latin typeface="+mn-lt"/>
              </a:rPr>
              <a:t>H</a:t>
            </a:r>
            <a:r>
              <a:rPr lang="en-US" sz="3600" dirty="0">
                <a:solidFill>
                  <a:srgbClr val="222222"/>
                </a:solidFill>
                <a:latin typeface="+mn-lt"/>
              </a:rPr>
              <a:t> 1 1.0</a:t>
            </a:r>
            <a:r>
              <a:rPr lang="en-US" sz="3600" dirty="0">
                <a:latin typeface="+mn-lt"/>
              </a:rPr>
              <a:t/>
            </a:r>
            <a:br>
              <a:rPr lang="en-US" sz="3600" dirty="0">
                <a:latin typeface="+mn-lt"/>
              </a:rPr>
            </a:br>
            <a:r>
              <a:rPr lang="en-US" sz="3600" dirty="0">
                <a:solidFill>
                  <a:srgbClr val="222222"/>
                </a:solidFill>
                <a:latin typeface="+mn-lt"/>
              </a:rPr>
              <a:t>    symmetry c1</a:t>
            </a:r>
            <a:r>
              <a:rPr lang="en-US" sz="3600" dirty="0">
                <a:latin typeface="+mn-lt"/>
              </a:rPr>
              <a:t/>
            </a:r>
            <a:br>
              <a:rPr lang="en-US" sz="3600" dirty="0">
                <a:latin typeface="+mn-lt"/>
              </a:rPr>
            </a:br>
            <a:r>
              <a:rPr lang="en-US" sz="3600" dirty="0">
                <a:solidFill>
                  <a:srgbClr val="222222"/>
                </a:solidFill>
                <a:latin typeface="+mn-lt"/>
              </a:rPr>
              <a:t>}</a:t>
            </a:r>
            <a:r>
              <a:rPr lang="en-US" sz="3600" dirty="0">
                <a:latin typeface="+mn-lt"/>
              </a:rPr>
              <a:t/>
            </a:r>
            <a:br>
              <a:rPr lang="en-US" sz="3600" dirty="0">
                <a:latin typeface="+mn-lt"/>
              </a:rPr>
            </a:br>
            <a:r>
              <a:rPr lang="en-US" sz="3600" dirty="0">
                <a:latin typeface="+mn-lt"/>
              </a:rPr>
              <a:t/>
            </a:r>
            <a:br>
              <a:rPr lang="en-US" sz="3600" dirty="0">
                <a:latin typeface="+mn-lt"/>
              </a:rPr>
            </a:br>
            <a:r>
              <a:rPr lang="en-US" sz="3600" dirty="0">
                <a:solidFill>
                  <a:srgbClr val="222222"/>
                </a:solidFill>
                <a:latin typeface="+mn-lt"/>
              </a:rPr>
              <a:t>set basis cc-</a:t>
            </a:r>
            <a:r>
              <a:rPr lang="en-US" sz="3600" dirty="0" err="1">
                <a:solidFill>
                  <a:srgbClr val="222222"/>
                </a:solidFill>
                <a:latin typeface="+mn-lt"/>
              </a:rPr>
              <a:t>pVDZ</a:t>
            </a:r>
            <a:r>
              <a:rPr lang="en-US" sz="3600" dirty="0">
                <a:latin typeface="+mn-lt"/>
              </a:rPr>
              <a:t/>
            </a:r>
            <a:br>
              <a:rPr lang="en-US" sz="3600" dirty="0">
                <a:latin typeface="+mn-lt"/>
              </a:rPr>
            </a:br>
            <a:r>
              <a:rPr lang="en-US" sz="3600" dirty="0">
                <a:solidFill>
                  <a:srgbClr val="222222"/>
                </a:solidFill>
                <a:latin typeface="+mn-lt"/>
              </a:rPr>
              <a:t>set active [2]</a:t>
            </a:r>
            <a:r>
              <a:rPr lang="en-US" sz="3600" dirty="0">
                <a:latin typeface="+mn-lt"/>
              </a:rPr>
              <a:t/>
            </a:r>
            <a:br>
              <a:rPr lang="en-US" sz="3600" dirty="0">
                <a:latin typeface="+mn-lt"/>
              </a:rPr>
            </a:br>
            <a:r>
              <a:rPr lang="en-US" sz="3600" dirty="0">
                <a:solidFill>
                  <a:srgbClr val="222222"/>
                </a:solidFill>
                <a:latin typeface="+mn-lt"/>
              </a:rPr>
              <a:t>set </a:t>
            </a:r>
            <a:r>
              <a:rPr lang="en-US" sz="3600" dirty="0" err="1">
                <a:solidFill>
                  <a:srgbClr val="222222"/>
                </a:solidFill>
                <a:latin typeface="+mn-lt"/>
              </a:rPr>
              <a:t>num_roots</a:t>
            </a:r>
            <a:r>
              <a:rPr lang="en-US" sz="3600" dirty="0">
                <a:solidFill>
                  <a:srgbClr val="222222"/>
                </a:solidFill>
                <a:latin typeface="+mn-lt"/>
              </a:rPr>
              <a:t> 3</a:t>
            </a:r>
            <a:r>
              <a:rPr lang="en-US" sz="3600" dirty="0">
                <a:latin typeface="+mn-lt"/>
              </a:rPr>
              <a:t/>
            </a:r>
            <a:br>
              <a:rPr lang="en-US" sz="3600" dirty="0">
                <a:latin typeface="+mn-lt"/>
              </a:rPr>
            </a:br>
            <a:r>
              <a:rPr lang="en-US" sz="3600" dirty="0">
                <a:latin typeface="+mn-lt"/>
              </a:rPr>
              <a:t/>
            </a:r>
            <a:br>
              <a:rPr lang="en-US" sz="3600" dirty="0">
                <a:latin typeface="+mn-lt"/>
              </a:rPr>
            </a:br>
            <a:r>
              <a:rPr lang="en-US" sz="3600" dirty="0">
                <a:solidFill>
                  <a:srgbClr val="222222"/>
                </a:solidFill>
                <a:latin typeface="+mn-lt"/>
              </a:rPr>
              <a:t># Takes the reference SCF </a:t>
            </a:r>
            <a:r>
              <a:rPr lang="en-US" sz="3600" dirty="0" err="1">
                <a:solidFill>
                  <a:srgbClr val="222222"/>
                </a:solidFill>
                <a:latin typeface="+mn-lt"/>
              </a:rPr>
              <a:t>wavefunction</a:t>
            </a:r>
            <a:r>
              <a:rPr lang="en-US" sz="3600" dirty="0">
                <a:solidFill>
                  <a:srgbClr val="222222"/>
                </a:solidFill>
                <a:latin typeface="+mn-lt"/>
              </a:rPr>
              <a:t> and optimizes MP2 </a:t>
            </a:r>
            <a:r>
              <a:rPr lang="en-US" sz="3600" dirty="0" smtClean="0">
                <a:solidFill>
                  <a:srgbClr val="222222"/>
                </a:solidFill>
                <a:latin typeface="+mn-lt"/>
              </a:rPr>
              <a:t>orbs</a:t>
            </a:r>
            <a:r>
              <a:rPr lang="en-US" sz="3600" dirty="0">
                <a:latin typeface="+mn-lt"/>
              </a:rPr>
              <a:t/>
            </a:r>
            <a:br>
              <a:rPr lang="en-US" sz="3600" dirty="0">
                <a:latin typeface="+mn-lt"/>
              </a:rPr>
            </a:br>
            <a:r>
              <a:rPr lang="en-US" sz="3600" dirty="0">
                <a:solidFill>
                  <a:srgbClr val="222222"/>
                </a:solidFill>
                <a:latin typeface="+mn-lt"/>
              </a:rPr>
              <a:t>omp2_e, omp2_wfn = energy('OMP2', </a:t>
            </a:r>
            <a:r>
              <a:rPr lang="en-US" sz="3600" dirty="0" err="1">
                <a:solidFill>
                  <a:srgbClr val="222222"/>
                </a:solidFill>
                <a:latin typeface="+mn-lt"/>
              </a:rPr>
              <a:t>return_wfn</a:t>
            </a:r>
            <a:r>
              <a:rPr lang="en-US" sz="3600" dirty="0">
                <a:solidFill>
                  <a:srgbClr val="222222"/>
                </a:solidFill>
                <a:latin typeface="+mn-lt"/>
              </a:rPr>
              <a:t>=True)</a:t>
            </a:r>
            <a:r>
              <a:rPr lang="en-US" sz="2400" dirty="0">
                <a:latin typeface="+mn-lt"/>
              </a:rPr>
              <a:t/>
            </a:r>
            <a:br>
              <a:rPr lang="en-US" sz="2400" dirty="0">
                <a:latin typeface="+mn-lt"/>
              </a:rPr>
            </a:br>
            <a:r>
              <a:rPr lang="en-US" sz="2400" dirty="0">
                <a:latin typeface="+mn-lt"/>
              </a:rPr>
              <a:t/>
            </a:r>
            <a:br>
              <a:rPr lang="en-US" sz="2400" dirty="0">
                <a:latin typeface="+mn-lt"/>
              </a:rPr>
            </a:br>
            <a:r>
              <a:rPr lang="en-US" sz="2400" dirty="0">
                <a:latin typeface="+mn-lt"/>
              </a:rPr>
              <a:t/>
            </a:r>
            <a:br>
              <a:rPr lang="en-US" sz="2400" dirty="0">
                <a:latin typeface="+mn-lt"/>
              </a:rPr>
            </a:br>
            <a:r>
              <a:rPr lang="en-US" sz="2400" dirty="0">
                <a:latin typeface="+mn-lt"/>
              </a:rPr>
              <a:t/>
            </a:r>
            <a:br>
              <a:rPr lang="en-US" sz="2400" dirty="0">
                <a:latin typeface="+mn-lt"/>
              </a:rPr>
            </a:br>
            <a:endParaRPr lang="en-US" sz="2400" dirty="0">
              <a:latin typeface="+mn-lt"/>
            </a:endParaRPr>
          </a:p>
        </p:txBody>
      </p:sp>
    </p:spTree>
    <p:extLst>
      <p:ext uri="{BB962C8B-B14F-4D97-AF65-F5344CB8AC3E}">
        <p14:creationId xmlns:p14="http://schemas.microsoft.com/office/powerpoint/2010/main" val="425147969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New: Manipulating Psi4 </a:t>
            </a:r>
            <a:r>
              <a:rPr lang="en-US" dirty="0" err="1" smtClean="0"/>
              <a:t>Wavefunctions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17</a:t>
            </a:fld>
            <a:endParaRPr lang="en-US">
              <a:solidFill>
                <a:srgbClr val="FFFFFF"/>
              </a:solidFill>
            </a:endParaRPr>
          </a:p>
        </p:txBody>
      </p:sp>
      <p:sp>
        <p:nvSpPr>
          <p:cNvPr id="7" name="Rectangle 6"/>
          <p:cNvSpPr/>
          <p:nvPr/>
        </p:nvSpPr>
        <p:spPr>
          <a:xfrm>
            <a:off x="330200" y="1981200"/>
            <a:ext cx="12268200" cy="5078313"/>
          </a:xfrm>
          <a:prstGeom prst="rect">
            <a:avLst/>
          </a:prstGeom>
        </p:spPr>
        <p:txBody>
          <a:bodyPr wrap="square">
            <a:spAutoFit/>
          </a:bodyPr>
          <a:lstStyle/>
          <a:p>
            <a:pPr algn="l"/>
            <a:r>
              <a:rPr lang="en-US" sz="3600" dirty="0" smtClean="0">
                <a:solidFill>
                  <a:srgbClr val="222222"/>
                </a:solidFill>
                <a:latin typeface="+mn-lt"/>
              </a:rPr>
              <a:t># </a:t>
            </a:r>
            <a:r>
              <a:rPr lang="en-US" sz="3600" dirty="0">
                <a:solidFill>
                  <a:srgbClr val="222222"/>
                </a:solidFill>
                <a:latin typeface="+mn-lt"/>
              </a:rPr>
              <a:t>Computes MCSCF energy with OMP2 starting orbitals</a:t>
            </a:r>
            <a:r>
              <a:rPr lang="en-US" sz="3600" dirty="0">
                <a:latin typeface="+mn-lt"/>
              </a:rPr>
              <a:t/>
            </a:r>
            <a:br>
              <a:rPr lang="en-US" sz="3600" dirty="0">
                <a:latin typeface="+mn-lt"/>
              </a:rPr>
            </a:br>
            <a:r>
              <a:rPr lang="en-US" sz="3600" dirty="0" err="1">
                <a:solidFill>
                  <a:srgbClr val="222222"/>
                </a:solidFill>
                <a:latin typeface="+mn-lt"/>
              </a:rPr>
              <a:t>mcscf_e</a:t>
            </a:r>
            <a:r>
              <a:rPr lang="en-US" sz="3600" dirty="0">
                <a:solidFill>
                  <a:srgbClr val="222222"/>
                </a:solidFill>
                <a:latin typeface="+mn-lt"/>
              </a:rPr>
              <a:t>, </a:t>
            </a:r>
            <a:r>
              <a:rPr lang="en-US" sz="3600" dirty="0" err="1">
                <a:solidFill>
                  <a:srgbClr val="222222"/>
                </a:solidFill>
                <a:latin typeface="+mn-lt"/>
              </a:rPr>
              <a:t>mcscf_wfn</a:t>
            </a:r>
            <a:r>
              <a:rPr lang="en-US" sz="3600" dirty="0">
                <a:solidFill>
                  <a:srgbClr val="222222"/>
                </a:solidFill>
                <a:latin typeface="+mn-lt"/>
              </a:rPr>
              <a:t> = energy('CASSCF', </a:t>
            </a:r>
            <a:r>
              <a:rPr lang="en-US" sz="3600" dirty="0" err="1">
                <a:solidFill>
                  <a:srgbClr val="222222"/>
                </a:solidFill>
                <a:latin typeface="+mn-lt"/>
              </a:rPr>
              <a:t>ref_wfn</a:t>
            </a:r>
            <a:r>
              <a:rPr lang="en-US" sz="3600" dirty="0">
                <a:solidFill>
                  <a:srgbClr val="222222"/>
                </a:solidFill>
                <a:latin typeface="+mn-lt"/>
              </a:rPr>
              <a:t>=omp2_wfn, </a:t>
            </a:r>
            <a:r>
              <a:rPr lang="en-US" sz="3600" dirty="0" err="1">
                <a:solidFill>
                  <a:srgbClr val="222222"/>
                </a:solidFill>
                <a:latin typeface="+mn-lt"/>
              </a:rPr>
              <a:t>return_wfn</a:t>
            </a:r>
            <a:r>
              <a:rPr lang="en-US" sz="3600" dirty="0">
                <a:solidFill>
                  <a:srgbClr val="222222"/>
                </a:solidFill>
                <a:latin typeface="+mn-lt"/>
              </a:rPr>
              <a:t>=True)</a:t>
            </a:r>
            <a:r>
              <a:rPr lang="en-US" sz="3600" dirty="0">
                <a:latin typeface="+mn-lt"/>
              </a:rPr>
              <a:t/>
            </a:r>
            <a:br>
              <a:rPr lang="en-US" sz="3600" dirty="0">
                <a:latin typeface="+mn-lt"/>
              </a:rPr>
            </a:br>
            <a:r>
              <a:rPr lang="en-US" sz="3600" dirty="0">
                <a:latin typeface="+mn-lt"/>
              </a:rPr>
              <a:t/>
            </a:r>
            <a:br>
              <a:rPr lang="en-US" sz="3600" dirty="0">
                <a:latin typeface="+mn-lt"/>
              </a:rPr>
            </a:br>
            <a:r>
              <a:rPr lang="en-US" sz="3600" dirty="0">
                <a:solidFill>
                  <a:srgbClr val="222222"/>
                </a:solidFill>
                <a:latin typeface="+mn-lt"/>
              </a:rPr>
              <a:t># Write </a:t>
            </a:r>
            <a:r>
              <a:rPr lang="en-US" sz="3600" dirty="0" smtClean="0">
                <a:solidFill>
                  <a:srgbClr val="222222"/>
                </a:solidFill>
                <a:latin typeface="+mn-lt"/>
              </a:rPr>
              <a:t>out MCSCF </a:t>
            </a:r>
            <a:r>
              <a:rPr lang="en-US" sz="3600" dirty="0">
                <a:solidFill>
                  <a:srgbClr val="222222"/>
                </a:solidFill>
                <a:latin typeface="+mn-lt"/>
              </a:rPr>
              <a:t>orbitals to disk</a:t>
            </a:r>
            <a:r>
              <a:rPr lang="en-US" sz="3600" dirty="0">
                <a:latin typeface="+mn-lt"/>
              </a:rPr>
              <a:t/>
            </a:r>
            <a:br>
              <a:rPr lang="en-US" sz="3600" dirty="0">
                <a:latin typeface="+mn-lt"/>
              </a:rPr>
            </a:br>
            <a:r>
              <a:rPr lang="en-US" sz="3600" dirty="0" err="1" smtClean="0">
                <a:solidFill>
                  <a:srgbClr val="222222"/>
                </a:solidFill>
                <a:latin typeface="+mn-lt"/>
              </a:rPr>
              <a:t>molden</a:t>
            </a:r>
            <a:r>
              <a:rPr lang="en-US" sz="3600" dirty="0" smtClean="0">
                <a:solidFill>
                  <a:srgbClr val="222222"/>
                </a:solidFill>
                <a:latin typeface="+mn-lt"/>
              </a:rPr>
              <a:t>(</a:t>
            </a:r>
            <a:r>
              <a:rPr lang="en-US" sz="3600" dirty="0" err="1" smtClean="0">
                <a:solidFill>
                  <a:srgbClr val="222222"/>
                </a:solidFill>
                <a:latin typeface="+mn-lt"/>
              </a:rPr>
              <a:t>mcscf_wfn</a:t>
            </a:r>
            <a:r>
              <a:rPr lang="en-US" sz="3600" dirty="0">
                <a:solidFill>
                  <a:srgbClr val="222222"/>
                </a:solidFill>
                <a:latin typeface="+mn-lt"/>
              </a:rPr>
              <a:t>, </a:t>
            </a:r>
            <a:r>
              <a:rPr lang="en-US" sz="3600" dirty="0" smtClean="0">
                <a:solidFill>
                  <a:srgbClr val="222222"/>
                </a:solidFill>
                <a:latin typeface="+mn-lt"/>
              </a:rPr>
              <a:t>‘</a:t>
            </a:r>
            <a:r>
              <a:rPr lang="en-US" sz="3600" dirty="0" err="1" smtClean="0">
                <a:solidFill>
                  <a:srgbClr val="222222"/>
                </a:solidFill>
                <a:latin typeface="+mn-lt"/>
              </a:rPr>
              <a:t>mcscf_orbitals.molden</a:t>
            </a:r>
            <a:r>
              <a:rPr lang="en-US" sz="3600" dirty="0" smtClean="0">
                <a:solidFill>
                  <a:srgbClr val="222222"/>
                </a:solidFill>
                <a:latin typeface="+mn-lt"/>
              </a:rPr>
              <a:t>')</a:t>
            </a:r>
            <a:r>
              <a:rPr lang="en-US" sz="3600" dirty="0">
                <a:latin typeface="+mn-lt"/>
              </a:rPr>
              <a:t/>
            </a:r>
            <a:br>
              <a:rPr lang="en-US" sz="3600" dirty="0">
                <a:latin typeface="+mn-lt"/>
              </a:rPr>
            </a:br>
            <a:r>
              <a:rPr lang="en-US" sz="3600" dirty="0">
                <a:latin typeface="+mn-lt"/>
              </a:rPr>
              <a:t/>
            </a:r>
            <a:br>
              <a:rPr lang="en-US" sz="3600" dirty="0">
                <a:latin typeface="+mn-lt"/>
              </a:rPr>
            </a:br>
            <a:r>
              <a:rPr lang="en-US" sz="3600" dirty="0" smtClean="0">
                <a:latin typeface="+mn-lt"/>
              </a:rPr>
              <a:t># Compute some one-electron properties</a:t>
            </a:r>
          </a:p>
          <a:p>
            <a:pPr algn="l"/>
            <a:r>
              <a:rPr lang="en-US" sz="3600" dirty="0" err="1" smtClean="0">
                <a:solidFill>
                  <a:srgbClr val="222222"/>
                </a:solidFill>
                <a:latin typeface="+mn-lt"/>
              </a:rPr>
              <a:t>oeprop</a:t>
            </a:r>
            <a:r>
              <a:rPr lang="en-US" sz="3600" dirty="0" smtClean="0">
                <a:solidFill>
                  <a:srgbClr val="222222"/>
                </a:solidFill>
                <a:latin typeface="+mn-lt"/>
              </a:rPr>
              <a:t>(</a:t>
            </a:r>
            <a:r>
              <a:rPr lang="en-US" sz="3600" dirty="0" err="1" smtClean="0">
                <a:solidFill>
                  <a:srgbClr val="222222"/>
                </a:solidFill>
                <a:latin typeface="+mn-lt"/>
              </a:rPr>
              <a:t>mcscf_wfn</a:t>
            </a:r>
            <a:r>
              <a:rPr lang="en-US" sz="3600" dirty="0">
                <a:solidFill>
                  <a:srgbClr val="222222"/>
                </a:solidFill>
                <a:latin typeface="+mn-lt"/>
              </a:rPr>
              <a:t>, 'QUADRUPOLE', 'ESP_AT_NUCLEI')</a:t>
            </a:r>
            <a:endParaRPr lang="en-US" sz="3600" dirty="0">
              <a:latin typeface="+mn-lt"/>
            </a:endParaRPr>
          </a:p>
        </p:txBody>
      </p:sp>
    </p:spTree>
    <p:extLst>
      <p:ext uri="{BB962C8B-B14F-4D97-AF65-F5344CB8AC3E}">
        <p14:creationId xmlns:p14="http://schemas.microsoft.com/office/powerpoint/2010/main" val="317096223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a:xfrm>
            <a:off x="650240" y="26247"/>
            <a:ext cx="11704320" cy="1625600"/>
          </a:xfrm>
        </p:spPr>
        <p:txBody>
          <a:bodyPr/>
          <a:lstStyle/>
          <a:p>
            <a:r>
              <a:rPr lang="en-US" dirty="0" smtClean="0"/>
              <a:t>Advantages of Density-Fitting</a:t>
            </a:r>
            <a:endParaRPr lang="en-US" sz="5700" dirty="0" smtClean="0"/>
          </a:p>
        </p:txBody>
      </p:sp>
      <p:sp>
        <p:nvSpPr>
          <p:cNvPr id="65539" name="Content Placeholder 5" descr="Rectangle: Click to edit Master text styles&#10;Second level&#10;Third level&#10;Fourth level&#10;Fifth level"/>
          <p:cNvSpPr>
            <a:spLocks noGrp="1"/>
          </p:cNvSpPr>
          <p:nvPr>
            <p:ph idx="1"/>
          </p:nvPr>
        </p:nvSpPr>
        <p:spPr>
          <a:xfrm>
            <a:off x="541867" y="1912339"/>
            <a:ext cx="12006862" cy="6624320"/>
          </a:xfrm>
        </p:spPr>
        <p:txBody>
          <a:bodyPr/>
          <a:lstStyle/>
          <a:p>
            <a:r>
              <a:rPr lang="en-US" sz="3400" dirty="0" smtClean="0"/>
              <a:t>Express four-index electron repulsion integrals (</a:t>
            </a:r>
            <a:r>
              <a:rPr lang="en-US" sz="3400" dirty="0" err="1" smtClean="0"/>
              <a:t>pq|rs</a:t>
            </a:r>
            <a:r>
              <a:rPr lang="en-US" sz="3400" dirty="0" smtClean="0"/>
              <a:t>) in terms of a smaller set of three-index integrals (</a:t>
            </a:r>
            <a:r>
              <a:rPr lang="en-US" sz="3400" dirty="0" err="1" smtClean="0"/>
              <a:t>pq|P</a:t>
            </a:r>
            <a:r>
              <a:rPr lang="en-US" sz="3400" dirty="0" smtClean="0"/>
              <a:t>)</a:t>
            </a:r>
          </a:p>
          <a:p>
            <a:endParaRPr lang="en-US" sz="3400" dirty="0" smtClean="0"/>
          </a:p>
          <a:p>
            <a:endParaRPr lang="en-US" sz="3400" dirty="0" smtClean="0"/>
          </a:p>
          <a:p>
            <a:endParaRPr lang="en-US" sz="3400" dirty="0" smtClean="0"/>
          </a:p>
          <a:p>
            <a:pPr>
              <a:buFont typeface="Wingdings" pitchFamily="2" charset="2"/>
              <a:buNone/>
            </a:pPr>
            <a:endParaRPr lang="en-US" sz="3400" dirty="0" smtClean="0"/>
          </a:p>
          <a:p>
            <a:r>
              <a:rPr lang="en-US" sz="3400" dirty="0" smtClean="0"/>
              <a:t>Easier to compute, read, write, store smaller set (</a:t>
            </a:r>
            <a:r>
              <a:rPr lang="en-US" sz="3400" dirty="0" err="1" smtClean="0"/>
              <a:t>pq|P</a:t>
            </a:r>
            <a:r>
              <a:rPr lang="en-US" sz="3400" dirty="0" smtClean="0"/>
              <a:t>)</a:t>
            </a:r>
          </a:p>
          <a:p>
            <a:r>
              <a:rPr lang="en-US" sz="3400" dirty="0" smtClean="0"/>
              <a:t>If only a limited set of MO integrals are needed, it can be much more efficient to do the AO to MO transformation using the DF integrals</a:t>
            </a:r>
          </a:p>
        </p:txBody>
      </p:sp>
      <p:pic>
        <p:nvPicPr>
          <p:cNvPr id="65541" name="Picture 8" descr="df-tei.jpg"/>
          <p:cNvPicPr>
            <a:picLocks noChangeAspect="1"/>
          </p:cNvPicPr>
          <p:nvPr/>
        </p:nvPicPr>
        <p:blipFill>
          <a:blip r:embed="rId2"/>
          <a:srcRect/>
          <a:stretch>
            <a:fillRect/>
          </a:stretch>
        </p:blipFill>
        <p:spPr bwMode="auto">
          <a:xfrm>
            <a:off x="866988" y="3081868"/>
            <a:ext cx="10959253" cy="2614507"/>
          </a:xfrm>
          <a:prstGeom prst="rect">
            <a:avLst/>
          </a:prstGeom>
          <a:noFill/>
          <a:ln w="9525">
            <a:noFill/>
            <a:miter lim="800000"/>
            <a:headEnd/>
            <a:tailEnd/>
          </a:ln>
        </p:spPr>
      </p:pic>
      <p:sp>
        <p:nvSpPr>
          <p:cNvPr id="65542" name="TextBox 9"/>
          <p:cNvSpPr txBox="1">
            <a:spLocks noChangeArrowheads="1"/>
          </p:cNvSpPr>
          <p:nvPr/>
        </p:nvSpPr>
        <p:spPr bwMode="auto">
          <a:xfrm>
            <a:off x="1306296" y="8086512"/>
            <a:ext cx="9473936" cy="1670199"/>
          </a:xfrm>
          <a:prstGeom prst="rect">
            <a:avLst/>
          </a:prstGeom>
          <a:noFill/>
          <a:ln w="9525">
            <a:noFill/>
            <a:miter lim="800000"/>
            <a:headEnd/>
            <a:tailEnd/>
          </a:ln>
        </p:spPr>
        <p:txBody>
          <a:bodyPr wrap="none" lIns="130046" tIns="65023" rIns="130046" bIns="65023" anchor="ctr">
            <a:spAutoFit/>
          </a:bodyPr>
          <a:lstStyle/>
          <a:p>
            <a:pPr algn="l"/>
            <a:r>
              <a:rPr lang="en-US" sz="2000" dirty="0">
                <a:latin typeface="+mn-lt"/>
              </a:rPr>
              <a:t>J. L. Whitten, </a:t>
            </a:r>
            <a:r>
              <a:rPr lang="en-US" sz="2000" i="1" dirty="0">
                <a:latin typeface="+mn-lt"/>
              </a:rPr>
              <a:t>J. Chem. Phys. </a:t>
            </a:r>
            <a:r>
              <a:rPr lang="en-US" sz="2000" b="1" dirty="0">
                <a:latin typeface="+mn-lt"/>
              </a:rPr>
              <a:t>58</a:t>
            </a:r>
            <a:r>
              <a:rPr lang="en-US" sz="2000" dirty="0">
                <a:latin typeface="+mn-lt"/>
              </a:rPr>
              <a:t>, 4496 (1973)</a:t>
            </a:r>
            <a:br>
              <a:rPr lang="en-US" sz="2000" dirty="0">
                <a:latin typeface="+mn-lt"/>
              </a:rPr>
            </a:br>
            <a:r>
              <a:rPr lang="en-US" sz="2000" dirty="0">
                <a:latin typeface="+mn-lt"/>
              </a:rPr>
              <a:t>B. I. Dunlap, J. W. D. Connolly, and J. R. Sabin, </a:t>
            </a:r>
            <a:r>
              <a:rPr lang="en-US" sz="2000" i="1" dirty="0">
                <a:latin typeface="+mn-lt"/>
              </a:rPr>
              <a:t>Int. J. Quantum Chem., </a:t>
            </a:r>
            <a:r>
              <a:rPr lang="en-US" sz="2000" i="1" dirty="0" err="1">
                <a:latin typeface="+mn-lt"/>
              </a:rPr>
              <a:t>Symp</a:t>
            </a:r>
            <a:r>
              <a:rPr lang="en-US" sz="2000" i="1" dirty="0">
                <a:latin typeface="+mn-lt"/>
              </a:rPr>
              <a:t>.</a:t>
            </a:r>
            <a:r>
              <a:rPr lang="en-US" sz="2000" dirty="0">
                <a:latin typeface="+mn-lt"/>
              </a:rPr>
              <a:t> </a:t>
            </a:r>
            <a:r>
              <a:rPr lang="en-US" sz="2000" b="1" dirty="0">
                <a:latin typeface="+mn-lt"/>
              </a:rPr>
              <a:t>11</a:t>
            </a:r>
            <a:r>
              <a:rPr lang="en-US" sz="2000" dirty="0">
                <a:latin typeface="+mn-lt"/>
              </a:rPr>
              <a:t>, 81 (1977)</a:t>
            </a:r>
          </a:p>
          <a:p>
            <a:pPr algn="l"/>
            <a:r>
              <a:rPr lang="en-US" sz="2000" dirty="0">
                <a:latin typeface="+mn-lt"/>
              </a:rPr>
              <a:t>M. </a:t>
            </a:r>
            <a:r>
              <a:rPr lang="en-US" sz="2000" dirty="0" err="1">
                <a:latin typeface="+mn-lt"/>
              </a:rPr>
              <a:t>Feyereisen</a:t>
            </a:r>
            <a:r>
              <a:rPr lang="en-US" sz="2000" dirty="0">
                <a:latin typeface="+mn-lt"/>
              </a:rPr>
              <a:t>, G. Fitzgerald, and A. </a:t>
            </a:r>
            <a:r>
              <a:rPr lang="en-US" sz="2000" dirty="0" err="1">
                <a:latin typeface="+mn-lt"/>
              </a:rPr>
              <a:t>Kormornicki</a:t>
            </a:r>
            <a:r>
              <a:rPr lang="en-US" sz="2000" dirty="0">
                <a:latin typeface="+mn-lt"/>
              </a:rPr>
              <a:t>, </a:t>
            </a:r>
            <a:r>
              <a:rPr lang="en-US" sz="2000" i="1" dirty="0">
                <a:latin typeface="+mn-lt"/>
              </a:rPr>
              <a:t>Chem. Phys. </a:t>
            </a:r>
            <a:r>
              <a:rPr lang="en-US" sz="2000" i="1" dirty="0" err="1">
                <a:latin typeface="+mn-lt"/>
              </a:rPr>
              <a:t>Lett</a:t>
            </a:r>
            <a:r>
              <a:rPr lang="en-US" sz="2000" i="1" dirty="0">
                <a:latin typeface="+mn-lt"/>
              </a:rPr>
              <a:t>. </a:t>
            </a:r>
            <a:r>
              <a:rPr lang="en-US" sz="2000" b="1" dirty="0">
                <a:latin typeface="+mn-lt"/>
              </a:rPr>
              <a:t>208</a:t>
            </a:r>
            <a:r>
              <a:rPr lang="en-US" sz="2000" dirty="0">
                <a:latin typeface="+mn-lt"/>
              </a:rPr>
              <a:t>, 359 (1993)</a:t>
            </a:r>
          </a:p>
          <a:p>
            <a:pPr algn="l"/>
            <a:r>
              <a:rPr lang="en-US" sz="2000" dirty="0">
                <a:latin typeface="+mn-lt"/>
              </a:rPr>
              <a:t>D. E. </a:t>
            </a:r>
            <a:r>
              <a:rPr lang="en-US" sz="2000" dirty="0" err="1">
                <a:latin typeface="+mn-lt"/>
              </a:rPr>
              <a:t>Bernholdt</a:t>
            </a:r>
            <a:r>
              <a:rPr lang="en-US" sz="2000" dirty="0">
                <a:latin typeface="+mn-lt"/>
              </a:rPr>
              <a:t> and R. J. Harrison, </a:t>
            </a:r>
            <a:r>
              <a:rPr lang="en-US" sz="2000" i="1" dirty="0">
                <a:latin typeface="+mn-lt"/>
              </a:rPr>
              <a:t>Chem. Phys. </a:t>
            </a:r>
            <a:r>
              <a:rPr lang="en-US" sz="2000" i="1" dirty="0" err="1">
                <a:latin typeface="+mn-lt"/>
              </a:rPr>
              <a:t>Lett</a:t>
            </a:r>
            <a:r>
              <a:rPr lang="en-US" sz="2000" i="1" dirty="0">
                <a:latin typeface="+mn-lt"/>
              </a:rPr>
              <a:t>. </a:t>
            </a:r>
            <a:r>
              <a:rPr lang="en-US" sz="2000" b="1" dirty="0">
                <a:latin typeface="+mn-lt"/>
              </a:rPr>
              <a:t>250</a:t>
            </a:r>
            <a:r>
              <a:rPr lang="en-US" sz="2000" dirty="0">
                <a:latin typeface="+mn-lt"/>
              </a:rPr>
              <a:t>, 477 (1996)</a:t>
            </a:r>
          </a:p>
          <a:p>
            <a:pPr algn="ctr"/>
            <a:r>
              <a:rPr lang="en-US" sz="2000" dirty="0"/>
              <a:t> </a:t>
            </a:r>
          </a:p>
        </p:txBody>
      </p:sp>
    </p:spTree>
    <p:extLst>
      <p:ext uri="{BB962C8B-B14F-4D97-AF65-F5344CB8AC3E}">
        <p14:creationId xmlns:p14="http://schemas.microsoft.com/office/powerpoint/2010/main" val="216677686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a:xfrm>
            <a:off x="650240" y="26247"/>
            <a:ext cx="11704320" cy="1625600"/>
          </a:xfrm>
        </p:spPr>
        <p:txBody>
          <a:bodyPr/>
          <a:lstStyle/>
          <a:p>
            <a:r>
              <a:rPr lang="en-US" sz="5400" dirty="0" smtClean="0"/>
              <a:t>Performance</a:t>
            </a:r>
          </a:p>
        </p:txBody>
      </p:sp>
      <p:sp>
        <p:nvSpPr>
          <p:cNvPr id="65539" name="Content Placeholder 5" descr="Rectangle: Click to edit Master text styles&#10;Second level&#10;Third level&#10;Fourth level&#10;Fifth level"/>
          <p:cNvSpPr>
            <a:spLocks noGrp="1"/>
          </p:cNvSpPr>
          <p:nvPr>
            <p:ph idx="1"/>
          </p:nvPr>
        </p:nvSpPr>
        <p:spPr>
          <a:xfrm>
            <a:off x="519235" y="1828800"/>
            <a:ext cx="12006862" cy="6624320"/>
          </a:xfrm>
        </p:spPr>
        <p:txBody>
          <a:bodyPr/>
          <a:lstStyle/>
          <a:p>
            <a:r>
              <a:rPr lang="en-US" sz="3400" dirty="0" smtClean="0"/>
              <a:t>For many types of computations, we are competitive with or better than commercial codes</a:t>
            </a:r>
          </a:p>
          <a:p>
            <a:endParaRPr lang="en-US" sz="34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204" y="3660912"/>
            <a:ext cx="8616746" cy="6006020"/>
          </a:xfrm>
          <a:prstGeom prst="rect">
            <a:avLst/>
          </a:prstGeom>
        </p:spPr>
      </p:pic>
      <p:sp>
        <p:nvSpPr>
          <p:cNvPr id="7" name="TextBox 6"/>
          <p:cNvSpPr txBox="1"/>
          <p:nvPr/>
        </p:nvSpPr>
        <p:spPr>
          <a:xfrm>
            <a:off x="570580" y="3195010"/>
            <a:ext cx="11955517" cy="461665"/>
          </a:xfrm>
          <a:prstGeom prst="rect">
            <a:avLst/>
          </a:prstGeom>
          <a:noFill/>
        </p:spPr>
        <p:txBody>
          <a:bodyPr wrap="none" rtlCol="0">
            <a:spAutoFit/>
          </a:bodyPr>
          <a:lstStyle/>
          <a:p>
            <a:pPr algn="l"/>
            <a:r>
              <a:rPr lang="en-US" sz="2400" dirty="0" smtClean="0">
                <a:latin typeface="+mn-lt"/>
              </a:rPr>
              <a:t>Benzene dimer, DF-FNO-CCSD(T)/</a:t>
            </a:r>
            <a:r>
              <a:rPr lang="en-US" sz="2400" dirty="0" err="1" smtClean="0">
                <a:latin typeface="+mn-lt"/>
              </a:rPr>
              <a:t>aug</a:t>
            </a:r>
            <a:r>
              <a:rPr lang="en-US" sz="2400" dirty="0" smtClean="0">
                <a:latin typeface="+mn-lt"/>
              </a:rPr>
              <a:t>-cc-</a:t>
            </a:r>
            <a:r>
              <a:rPr lang="en-US" sz="2400" dirty="0" err="1" smtClean="0">
                <a:latin typeface="+mn-lt"/>
              </a:rPr>
              <a:t>pVDZ</a:t>
            </a:r>
            <a:r>
              <a:rPr lang="en-US" sz="2400" dirty="0" smtClean="0">
                <a:latin typeface="+mn-lt"/>
              </a:rPr>
              <a:t> with 99.5% occupancy (conventional for </a:t>
            </a:r>
            <a:r>
              <a:rPr lang="en-US" sz="2400" dirty="0" err="1" smtClean="0">
                <a:latin typeface="+mn-lt"/>
              </a:rPr>
              <a:t>Molpro</a:t>
            </a:r>
            <a:r>
              <a:rPr lang="en-US" sz="2400" dirty="0" smtClean="0">
                <a:latin typeface="+mn-lt"/>
              </a:rPr>
              <a:t>)</a:t>
            </a:r>
            <a:endParaRPr lang="en-US" sz="2400" dirty="0">
              <a:latin typeface="+mn-lt"/>
            </a:endParaRPr>
          </a:p>
        </p:txBody>
      </p:sp>
    </p:spTree>
    <p:extLst>
      <p:ext uri="{BB962C8B-B14F-4D97-AF65-F5344CB8AC3E}">
        <p14:creationId xmlns:p14="http://schemas.microsoft.com/office/powerpoint/2010/main" val="192724052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4" name="TextBox 13"/>
          <p:cNvSpPr txBox="1"/>
          <p:nvPr/>
        </p:nvSpPr>
        <p:spPr>
          <a:xfrm>
            <a:off x="566071" y="2012980"/>
            <a:ext cx="11812693" cy="993090"/>
          </a:xfrm>
          <a:prstGeom prst="rect">
            <a:avLst/>
          </a:prstGeom>
          <a:noFill/>
        </p:spPr>
        <p:txBody>
          <a:bodyPr wrap="square" lIns="130046" tIns="65023" rIns="130046" bIns="65023" rtlCol="0">
            <a:spAutoFit/>
          </a:bodyPr>
          <a:lstStyle/>
          <a:p>
            <a:pPr algn="l">
              <a:buFont typeface="Arial" pitchFamily="34" charset="0"/>
              <a:buChar char="•"/>
            </a:pPr>
            <a:r>
              <a:rPr lang="en-US" sz="2800" dirty="0" smtClean="0">
                <a:latin typeface="Calibri"/>
                <a:cs typeface="Arial" pitchFamily="34" charset="0"/>
              </a:rPr>
              <a:t>Freely-available, open-source</a:t>
            </a:r>
          </a:p>
          <a:p>
            <a:pPr algn="l">
              <a:buFont typeface="Arial" pitchFamily="34" charset="0"/>
              <a:buChar char="•"/>
            </a:pPr>
            <a:r>
              <a:rPr lang="en-US" sz="2800" dirty="0" smtClean="0">
                <a:latin typeface="Calibri"/>
                <a:cs typeface="Arial" pitchFamily="34" charset="0"/>
              </a:rPr>
              <a:t>Object-oriented C++ with </a:t>
            </a:r>
            <a:r>
              <a:rPr lang="en-US" sz="2800" dirty="0" smtClean="0">
                <a:solidFill>
                  <a:srgbClr val="FF0000"/>
                </a:solidFill>
                <a:latin typeface="Calibri"/>
                <a:cs typeface="Arial" pitchFamily="34" charset="0"/>
              </a:rPr>
              <a:t>powerful scriptable Python user interface</a:t>
            </a:r>
            <a:endParaRPr lang="en-US" sz="2800" dirty="0" smtClean="0">
              <a:latin typeface="Calibri"/>
              <a:cs typeface="Arial" pitchFamily="34" charset="0"/>
            </a:endParaRPr>
          </a:p>
        </p:txBody>
      </p:sp>
      <p:sp>
        <p:nvSpPr>
          <p:cNvPr id="16" name="TextBox 15"/>
          <p:cNvSpPr txBox="1"/>
          <p:nvPr/>
        </p:nvSpPr>
        <p:spPr>
          <a:xfrm>
            <a:off x="528523" y="3130982"/>
            <a:ext cx="6632448" cy="5948293"/>
          </a:xfrm>
          <a:prstGeom prst="rect">
            <a:avLst/>
          </a:prstGeom>
          <a:noFill/>
        </p:spPr>
        <p:txBody>
          <a:bodyPr wrap="square" lIns="130046" tIns="65023" rIns="130046" bIns="65023" rtlCol="0">
            <a:spAutoFit/>
          </a:bodyPr>
          <a:lstStyle/>
          <a:p>
            <a:pPr algn="l"/>
            <a:r>
              <a:rPr lang="en-US" sz="2800" b="1" dirty="0" smtClean="0">
                <a:latin typeface="Calibri"/>
                <a:cs typeface="Arial" pitchFamily="34" charset="0"/>
              </a:rPr>
              <a:t>New Features:</a:t>
            </a:r>
          </a:p>
          <a:p>
            <a:pPr algn="l">
              <a:buFont typeface="Arial" pitchFamily="34" charset="0"/>
              <a:buChar char="•"/>
            </a:pPr>
            <a:endParaRPr lang="en-US" sz="1400" dirty="0" smtClean="0">
              <a:latin typeface="Calibri"/>
              <a:cs typeface="Arial" pitchFamily="34" charset="0"/>
            </a:endParaRPr>
          </a:p>
          <a:p>
            <a:pPr lvl="1" algn="l">
              <a:buFont typeface="Arial" pitchFamily="34" charset="0"/>
              <a:buChar char="•"/>
            </a:pPr>
            <a:r>
              <a:rPr lang="en-US" sz="2800" dirty="0" smtClean="0">
                <a:latin typeface="Calibri"/>
                <a:cs typeface="Arial" pitchFamily="34" charset="0"/>
              </a:rPr>
              <a:t>DF-DFT</a:t>
            </a:r>
          </a:p>
          <a:p>
            <a:pPr lvl="1" algn="l">
              <a:buFont typeface="Arial" pitchFamily="34" charset="0"/>
              <a:buChar char="•"/>
            </a:pPr>
            <a:r>
              <a:rPr lang="en-US" sz="2800" dirty="0" smtClean="0">
                <a:latin typeface="Calibri"/>
                <a:cs typeface="Arial" pitchFamily="34" charset="0"/>
              </a:rPr>
              <a:t>DF-HF</a:t>
            </a:r>
          </a:p>
          <a:p>
            <a:pPr lvl="1" algn="l">
              <a:buFont typeface="Arial" pitchFamily="34" charset="0"/>
              <a:buChar char="•"/>
            </a:pPr>
            <a:r>
              <a:rPr lang="en-US" sz="2800" dirty="0" smtClean="0">
                <a:latin typeface="Calibri"/>
                <a:cs typeface="Arial" pitchFamily="34" charset="0"/>
              </a:rPr>
              <a:t>DF-MP2, DF-CCSD(T)</a:t>
            </a:r>
          </a:p>
          <a:p>
            <a:pPr lvl="1" algn="l">
              <a:buFont typeface="Arial" pitchFamily="34" charset="0"/>
              <a:buChar char="•"/>
            </a:pPr>
            <a:r>
              <a:rPr lang="en-US" sz="2800" dirty="0" smtClean="0">
                <a:latin typeface="Calibri"/>
                <a:cs typeface="Arial" pitchFamily="34" charset="0"/>
              </a:rPr>
              <a:t>DF-CCSD gradients</a:t>
            </a:r>
          </a:p>
          <a:p>
            <a:pPr lvl="1" algn="l">
              <a:buFont typeface="Arial" pitchFamily="34" charset="0"/>
              <a:buChar char="•"/>
            </a:pPr>
            <a:r>
              <a:rPr lang="en-US" sz="2800" dirty="0" smtClean="0">
                <a:latin typeface="Calibri"/>
                <a:cs typeface="Arial" pitchFamily="34" charset="0"/>
              </a:rPr>
              <a:t>DCFT</a:t>
            </a:r>
          </a:p>
          <a:p>
            <a:pPr lvl="1" algn="l">
              <a:buFont typeface="Arial" pitchFamily="34" charset="0"/>
              <a:buChar char="•"/>
            </a:pPr>
            <a:r>
              <a:rPr lang="en-US" sz="2800" dirty="0" smtClean="0">
                <a:latin typeface="Calibri"/>
                <a:cs typeface="Arial" pitchFamily="34" charset="0"/>
              </a:rPr>
              <a:t>DF-SAPT</a:t>
            </a:r>
          </a:p>
          <a:p>
            <a:pPr lvl="1" algn="l">
              <a:buFont typeface="Arial" pitchFamily="34" charset="0"/>
              <a:buChar char="•"/>
            </a:pPr>
            <a:r>
              <a:rPr lang="en-US" sz="2800" dirty="0" smtClean="0">
                <a:latin typeface="Calibri"/>
                <a:cs typeface="Arial" pitchFamily="34" charset="0"/>
              </a:rPr>
              <a:t>DF-MCSCF</a:t>
            </a:r>
          </a:p>
          <a:p>
            <a:pPr lvl="1" algn="l">
              <a:buFont typeface="Arial" pitchFamily="34" charset="0"/>
              <a:buChar char="•"/>
            </a:pPr>
            <a:r>
              <a:rPr lang="en-US" sz="2800" dirty="0" smtClean="0">
                <a:latin typeface="Calibri"/>
                <a:cs typeface="Arial" pitchFamily="34" charset="0"/>
              </a:rPr>
              <a:t>Optimized-orbital MP2, MP3</a:t>
            </a:r>
          </a:p>
          <a:p>
            <a:pPr lvl="1" algn="l">
              <a:buFont typeface="Arial" pitchFamily="34" charset="0"/>
              <a:buChar char="•"/>
            </a:pPr>
            <a:r>
              <a:rPr lang="en-US" sz="2800" dirty="0" smtClean="0">
                <a:latin typeface="Calibri"/>
                <a:cs typeface="Arial" pitchFamily="34" charset="0"/>
              </a:rPr>
              <a:t>PCM</a:t>
            </a:r>
          </a:p>
          <a:p>
            <a:pPr lvl="1" algn="l">
              <a:buFont typeface="Arial" pitchFamily="34" charset="0"/>
              <a:buChar char="•"/>
            </a:pPr>
            <a:r>
              <a:rPr lang="en-US" sz="2800" dirty="0" smtClean="0">
                <a:latin typeface="Calibri"/>
                <a:cs typeface="Arial" pitchFamily="34" charset="0"/>
              </a:rPr>
              <a:t>X2C scalar relativistic corrections</a:t>
            </a:r>
          </a:p>
          <a:p>
            <a:pPr lvl="1" algn="l">
              <a:buFont typeface="Arial" pitchFamily="34" charset="0"/>
              <a:buChar char="•"/>
            </a:pPr>
            <a:r>
              <a:rPr lang="en-US" sz="2800" dirty="0" smtClean="0">
                <a:latin typeface="Calibri"/>
                <a:cs typeface="Arial" pitchFamily="34" charset="0"/>
              </a:rPr>
              <a:t>Built-in database features</a:t>
            </a:r>
          </a:p>
          <a:p>
            <a:pPr lvl="1" algn="l">
              <a:buFont typeface="Arial" pitchFamily="34" charset="0"/>
              <a:buChar char="•"/>
            </a:pPr>
            <a:r>
              <a:rPr lang="en-US" sz="2800" dirty="0" smtClean="0">
                <a:latin typeface="Calibri"/>
                <a:cs typeface="Arial" pitchFamily="34" charset="0"/>
              </a:rPr>
              <a:t>Very user-friendly input</a:t>
            </a:r>
          </a:p>
        </p:txBody>
      </p:sp>
      <p:pic>
        <p:nvPicPr>
          <p:cNvPr id="8" name="Picture 7" descr="Buckycatcher.png"/>
          <p:cNvPicPr>
            <a:picLocks noChangeAspect="1"/>
          </p:cNvPicPr>
          <p:nvPr/>
        </p:nvPicPr>
        <p:blipFill>
          <a:blip r:embed="rId2" cstate="print"/>
          <a:srcRect l="11140" t="4649" b="13947"/>
          <a:stretch>
            <a:fillRect/>
          </a:stretch>
        </p:blipFill>
        <p:spPr>
          <a:xfrm rot="10800000">
            <a:off x="6342691" y="4380693"/>
            <a:ext cx="5270366" cy="4828132"/>
          </a:xfrm>
          <a:prstGeom prst="rect">
            <a:avLst/>
          </a:prstGeom>
        </p:spPr>
      </p:pic>
      <p:sp>
        <p:nvSpPr>
          <p:cNvPr id="7" name="TextBox 6"/>
          <p:cNvSpPr txBox="1"/>
          <p:nvPr/>
        </p:nvSpPr>
        <p:spPr>
          <a:xfrm>
            <a:off x="264334" y="9060535"/>
            <a:ext cx="12008604" cy="439093"/>
          </a:xfrm>
          <a:prstGeom prst="rect">
            <a:avLst/>
          </a:prstGeom>
          <a:noFill/>
        </p:spPr>
        <p:txBody>
          <a:bodyPr wrap="none" lIns="130046" tIns="65023" rIns="130046" bIns="65023" rtlCol="0">
            <a:spAutoFit/>
          </a:bodyPr>
          <a:lstStyle/>
          <a:p>
            <a:r>
              <a:rPr lang="en-US" sz="2000" dirty="0" smtClean="0">
                <a:latin typeface="Calibri"/>
                <a:cs typeface="Arial" pitchFamily="34" charset="0"/>
              </a:rPr>
              <a:t>J. M. </a:t>
            </a:r>
            <a:r>
              <a:rPr lang="en-US" sz="2000" dirty="0" err="1" smtClean="0">
                <a:latin typeface="Calibri"/>
                <a:cs typeface="Arial" pitchFamily="34" charset="0"/>
              </a:rPr>
              <a:t>Turney</a:t>
            </a:r>
            <a:r>
              <a:rPr lang="en-US" sz="2000" dirty="0" smtClean="0">
                <a:latin typeface="Calibri"/>
                <a:cs typeface="Arial" pitchFamily="34" charset="0"/>
              </a:rPr>
              <a:t> , A. C. </a:t>
            </a:r>
            <a:r>
              <a:rPr lang="en-US" sz="2000" dirty="0" err="1" smtClean="0">
                <a:latin typeface="Calibri"/>
                <a:cs typeface="Arial" pitchFamily="34" charset="0"/>
              </a:rPr>
              <a:t>Simmonett</a:t>
            </a:r>
            <a:r>
              <a:rPr lang="en-US" sz="2000" dirty="0" smtClean="0">
                <a:latin typeface="Calibri"/>
                <a:cs typeface="Arial" pitchFamily="34" charset="0"/>
              </a:rPr>
              <a:t>, R. M. Parrish, E. G. </a:t>
            </a:r>
            <a:r>
              <a:rPr lang="en-US" sz="2000" dirty="0" err="1" smtClean="0">
                <a:latin typeface="Calibri"/>
                <a:cs typeface="Arial" pitchFamily="34" charset="0"/>
              </a:rPr>
              <a:t>Hohenstein</a:t>
            </a:r>
            <a:r>
              <a:rPr lang="en-US" sz="2000" dirty="0" smtClean="0">
                <a:latin typeface="Calibri"/>
                <a:cs typeface="Arial" pitchFamily="34" charset="0"/>
              </a:rPr>
              <a:t>, et al., </a:t>
            </a:r>
            <a:r>
              <a:rPr lang="en-US" sz="2000" i="1" dirty="0" smtClean="0">
                <a:latin typeface="Calibri"/>
                <a:cs typeface="Arial" pitchFamily="34" charset="0"/>
              </a:rPr>
              <a:t>WIREs: </a:t>
            </a:r>
            <a:r>
              <a:rPr lang="en-US" sz="2000" i="1" dirty="0" err="1" smtClean="0">
                <a:latin typeface="Calibri"/>
                <a:cs typeface="Arial" pitchFamily="34" charset="0"/>
              </a:rPr>
              <a:t>Comput</a:t>
            </a:r>
            <a:r>
              <a:rPr lang="en-US" sz="2000" i="1" dirty="0" smtClean="0">
                <a:latin typeface="Calibri"/>
                <a:cs typeface="Arial" pitchFamily="34" charset="0"/>
              </a:rPr>
              <a:t>. Mol. Sci</a:t>
            </a:r>
            <a:r>
              <a:rPr lang="en-US" sz="2000" dirty="0" smtClean="0">
                <a:latin typeface="Calibri"/>
                <a:cs typeface="Arial" pitchFamily="34" charset="0"/>
              </a:rPr>
              <a:t>., </a:t>
            </a:r>
            <a:r>
              <a:rPr lang="en-US" sz="2000" b="1" dirty="0" smtClean="0">
                <a:latin typeface="Calibri"/>
                <a:cs typeface="Arial" pitchFamily="34" charset="0"/>
              </a:rPr>
              <a:t>2</a:t>
            </a:r>
            <a:r>
              <a:rPr lang="en-US" sz="2000" dirty="0" smtClean="0">
                <a:latin typeface="Calibri"/>
                <a:cs typeface="Arial" pitchFamily="34" charset="0"/>
              </a:rPr>
              <a:t>, 556-565 (2012)</a:t>
            </a:r>
            <a:endParaRPr lang="en-US" sz="2000" dirty="0">
              <a:latin typeface="Calibri"/>
              <a:cs typeface="Arial" pitchFamily="34" charset="0"/>
            </a:endParaRPr>
          </a:p>
        </p:txBody>
      </p:sp>
      <p:pic>
        <p:nvPicPr>
          <p:cNvPr id="10" name="Picture 9" descr="psi4banner.png"/>
          <p:cNvPicPr>
            <a:picLocks noChangeAspect="1"/>
          </p:cNvPicPr>
          <p:nvPr/>
        </p:nvPicPr>
        <p:blipFill>
          <a:blip r:embed="rId3" cstate="print"/>
          <a:stretch>
            <a:fillRect/>
          </a:stretch>
        </p:blipFill>
        <p:spPr>
          <a:xfrm>
            <a:off x="3330491" y="23757"/>
            <a:ext cx="6198888" cy="2204325"/>
          </a:xfrm>
          <a:prstGeom prst="rect">
            <a:avLst/>
          </a:prstGeom>
        </p:spPr>
      </p:pic>
      <p:sp>
        <p:nvSpPr>
          <p:cNvPr id="9" name="TextBox 8"/>
          <p:cNvSpPr txBox="1"/>
          <p:nvPr/>
        </p:nvSpPr>
        <p:spPr>
          <a:xfrm>
            <a:off x="9330493" y="1143000"/>
            <a:ext cx="3360276" cy="869980"/>
          </a:xfrm>
          <a:prstGeom prst="rect">
            <a:avLst/>
          </a:prstGeom>
          <a:solidFill>
            <a:srgbClr val="002060"/>
          </a:solidFill>
        </p:spPr>
        <p:style>
          <a:lnRef idx="2">
            <a:schemeClr val="accent1"/>
          </a:lnRef>
          <a:fillRef idx="1">
            <a:schemeClr val="lt1"/>
          </a:fillRef>
          <a:effectRef idx="0">
            <a:schemeClr val="accent1"/>
          </a:effectRef>
          <a:fontRef idx="minor">
            <a:schemeClr val="dk1"/>
          </a:fontRef>
        </p:style>
        <p:txBody>
          <a:bodyPr wrap="none" lIns="130046" tIns="65023" rIns="130046" bIns="65023" rtlCol="0">
            <a:spAutoFit/>
          </a:bodyPr>
          <a:lstStyle/>
          <a:p>
            <a:r>
              <a:rPr lang="en-US" sz="2400" dirty="0" smtClean="0">
                <a:solidFill>
                  <a:srgbClr val="FFFFFF"/>
                </a:solidFill>
                <a:cs typeface="Arial" pitchFamily="34" charset="0"/>
              </a:rPr>
              <a:t>Download at</a:t>
            </a:r>
          </a:p>
          <a:p>
            <a:r>
              <a:rPr lang="en-US" sz="2400" dirty="0" smtClean="0">
                <a:solidFill>
                  <a:srgbClr val="FFFFFF"/>
                </a:solidFill>
                <a:cs typeface="Arial" pitchFamily="34" charset="0"/>
              </a:rPr>
              <a:t>http://www.psicode.org</a:t>
            </a:r>
            <a:endParaRPr lang="en-US" sz="2400" dirty="0">
              <a:solidFill>
                <a:srgbClr val="FFFFFF"/>
              </a:solidFill>
              <a:cs typeface="Arial" pitchFamily="34" charset="0"/>
            </a:endParaRPr>
          </a:p>
        </p:txBody>
      </p:sp>
    </p:spTree>
    <p:extLst>
      <p:ext uri="{BB962C8B-B14F-4D97-AF65-F5344CB8AC3E}">
        <p14:creationId xmlns:p14="http://schemas.microsoft.com/office/powerpoint/2010/main" val="3043033067"/>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Density-Fitted RASSCF and CASSCF</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687" y="2446337"/>
            <a:ext cx="12520963" cy="6172200"/>
          </a:xfrm>
        </p:spPr>
      </p:pic>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20</a:t>
            </a:fld>
            <a:endParaRPr lang="en-US">
              <a:solidFill>
                <a:srgbClr val="FFFFFF"/>
              </a:solidFill>
            </a:endParaRPr>
          </a:p>
        </p:txBody>
      </p:sp>
      <p:sp>
        <p:nvSpPr>
          <p:cNvPr id="6" name="TextBox 5"/>
          <p:cNvSpPr txBox="1"/>
          <p:nvPr/>
        </p:nvSpPr>
        <p:spPr>
          <a:xfrm>
            <a:off x="148391" y="8977609"/>
            <a:ext cx="8335209" cy="461665"/>
          </a:xfrm>
          <a:prstGeom prst="rect">
            <a:avLst/>
          </a:prstGeom>
          <a:noFill/>
        </p:spPr>
        <p:txBody>
          <a:bodyPr wrap="square" rtlCol="0">
            <a:spAutoFit/>
          </a:bodyPr>
          <a:lstStyle/>
          <a:p>
            <a:pPr algn="l"/>
            <a:r>
              <a:rPr lang="en-US" sz="2400" kern="1200" dirty="0" smtClean="0">
                <a:solidFill>
                  <a:srgbClr val="000000"/>
                </a:solidFill>
                <a:latin typeface="+mn-lt"/>
                <a:ea typeface="ヒラギノ角ゴ ProN W3" charset="0"/>
                <a:cs typeface="ヒラギノ角ゴ ProN W3" charset="0"/>
                <a:sym typeface="Gill Sans" charset="0"/>
              </a:rPr>
              <a:t>Contribution by Daniel Smith</a:t>
            </a:r>
            <a:endParaRPr lang="en-US" sz="2400" kern="1200" dirty="0">
              <a:solidFill>
                <a:srgbClr val="000000"/>
              </a:solidFill>
              <a:latin typeface="+mn-lt"/>
              <a:ea typeface="ヒラギノ角ゴ ProN W3" charset="0"/>
              <a:cs typeface="ヒラギノ角ゴ ProN W3" charset="0"/>
              <a:sym typeface="Gill Sans" charset="0"/>
            </a:endParaRPr>
          </a:p>
        </p:txBody>
      </p:sp>
      <p:sp>
        <p:nvSpPr>
          <p:cNvPr id="7" name="TextBox 6"/>
          <p:cNvSpPr txBox="1"/>
          <p:nvPr/>
        </p:nvSpPr>
        <p:spPr>
          <a:xfrm>
            <a:off x="330200" y="1825014"/>
            <a:ext cx="12115800" cy="461665"/>
          </a:xfrm>
          <a:prstGeom prst="rect">
            <a:avLst/>
          </a:prstGeom>
          <a:noFill/>
        </p:spPr>
        <p:txBody>
          <a:bodyPr wrap="square" rtlCol="0">
            <a:spAutoFit/>
          </a:bodyPr>
          <a:lstStyle/>
          <a:p>
            <a:pPr algn="l"/>
            <a:r>
              <a:rPr lang="en-US" sz="2400" dirty="0" smtClean="0">
                <a:latin typeface="+mn-lt"/>
              </a:rPr>
              <a:t>(10,10) CASSCF for Naphthalene (C</a:t>
            </a:r>
            <a:r>
              <a:rPr lang="en-US" sz="2400" baseline="-25000" dirty="0" smtClean="0">
                <a:latin typeface="+mn-lt"/>
              </a:rPr>
              <a:t>2v</a:t>
            </a:r>
            <a:r>
              <a:rPr lang="en-US" sz="2400" dirty="0" smtClean="0">
                <a:latin typeface="+mn-lt"/>
              </a:rPr>
              <a:t> symmetry) for (</a:t>
            </a:r>
            <a:r>
              <a:rPr lang="en-US" sz="2400" dirty="0" err="1" smtClean="0">
                <a:latin typeface="+mn-lt"/>
              </a:rPr>
              <a:t>aug</a:t>
            </a:r>
            <a:r>
              <a:rPr lang="en-US" sz="2400" dirty="0" smtClean="0">
                <a:latin typeface="+mn-lt"/>
              </a:rPr>
              <a:t>)-cc-</a:t>
            </a:r>
            <a:r>
              <a:rPr lang="en-US" sz="2400" dirty="0" err="1" smtClean="0">
                <a:latin typeface="+mn-lt"/>
              </a:rPr>
              <a:t>pVXZ</a:t>
            </a:r>
            <a:r>
              <a:rPr lang="en-US" sz="2400" dirty="0" smtClean="0">
                <a:latin typeface="+mn-lt"/>
              </a:rPr>
              <a:t> basis sets (timings on 6 cores)</a:t>
            </a:r>
            <a:endParaRPr lang="en-US" sz="2400" kern="1200" dirty="0">
              <a:solidFill>
                <a:srgbClr val="000000"/>
              </a:solidFill>
              <a:latin typeface="+mn-l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5620834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ge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533400"/>
            <a:ext cx="15621000" cy="10413998"/>
          </a:xfrm>
          <a:prstGeom prst="rect">
            <a:avLst/>
          </a:prstGeom>
        </p:spPr>
      </p:pic>
      <p:sp>
        <p:nvSpPr>
          <p:cNvPr id="2" name="Title 1"/>
          <p:cNvSpPr>
            <a:spLocks noGrp="1"/>
          </p:cNvSpPr>
          <p:nvPr>
            <p:ph type="title"/>
          </p:nvPr>
        </p:nvSpPr>
        <p:spPr/>
        <p:txBody>
          <a:bodyPr/>
          <a:lstStyle/>
          <a:p>
            <a:r>
              <a:rPr lang="en-US" dirty="0" smtClean="0"/>
              <a:t>Signature Feature: Very Fast Symmetry-Adapted Perturbation Theory (SAPT) Code</a:t>
            </a:r>
            <a:endParaRPr lang="en-US" dirty="0"/>
          </a:p>
        </p:txBody>
      </p:sp>
      <p:sp>
        <p:nvSpPr>
          <p:cNvPr id="4" name="Slide Number Placeholder 3"/>
          <p:cNvSpPr>
            <a:spLocks noGrp="1"/>
          </p:cNvSpPr>
          <p:nvPr>
            <p:ph type="sldNum" sz="quarter" idx="10"/>
          </p:nvPr>
        </p:nvSpPr>
        <p:spPr/>
        <p:txBody>
          <a:bodyPr/>
          <a:lstStyle/>
          <a:p>
            <a:pPr>
              <a:defRPr/>
            </a:pPr>
            <a:fld id="{47590682-E058-274A-8C00-1B4C68707B04}" type="slidenum">
              <a:rPr lang="en-US" smtClean="0">
                <a:solidFill>
                  <a:srgbClr val="FFFFFF"/>
                </a:solidFill>
              </a:rPr>
              <a:pPr>
                <a:defRPr/>
              </a:pPr>
              <a:t>21</a:t>
            </a:fld>
            <a:endParaRPr lang="en-US">
              <a:solidFill>
                <a:srgbClr val="FFFFFF"/>
              </a:solidFill>
            </a:endParaRPr>
          </a:p>
        </p:txBody>
      </p:sp>
      <p:grpSp>
        <p:nvGrpSpPr>
          <p:cNvPr id="21" name="Group 20"/>
          <p:cNvGrpSpPr/>
          <p:nvPr/>
        </p:nvGrpSpPr>
        <p:grpSpPr>
          <a:xfrm>
            <a:off x="3759200" y="2895600"/>
            <a:ext cx="5257800" cy="584200"/>
            <a:chOff x="3759200" y="2895600"/>
            <a:chExt cx="5257800" cy="584200"/>
          </a:xfrm>
        </p:grpSpPr>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200" y="3048000"/>
              <a:ext cx="457200" cy="4318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800" y="2895600"/>
              <a:ext cx="457200" cy="431800"/>
            </a:xfrm>
            <a:prstGeom prst="rect">
              <a:avLst/>
            </a:prstGeom>
          </p:spPr>
        </p:pic>
      </p:grpSp>
      <p:grpSp>
        <p:nvGrpSpPr>
          <p:cNvPr id="22" name="Group 21"/>
          <p:cNvGrpSpPr/>
          <p:nvPr/>
        </p:nvGrpSpPr>
        <p:grpSpPr>
          <a:xfrm>
            <a:off x="2311400" y="5867400"/>
            <a:ext cx="8343900" cy="584200"/>
            <a:chOff x="2311400" y="5867400"/>
            <a:chExt cx="8343900" cy="584200"/>
          </a:xfrm>
        </p:grpSpPr>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400" y="6019800"/>
              <a:ext cx="571500" cy="4318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3800" y="5867400"/>
              <a:ext cx="571500" cy="431800"/>
            </a:xfrm>
            <a:prstGeom prst="rect">
              <a:avLst/>
            </a:prstGeom>
          </p:spPr>
        </p:pic>
      </p:grpSp>
      <p:pic>
        <p:nvPicPr>
          <p:cNvPr id="12" name="Picture 1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2200" y="8578516"/>
            <a:ext cx="5740400" cy="381000"/>
          </a:xfrm>
          <a:prstGeom prst="rect">
            <a:avLst/>
          </a:prstGeom>
        </p:spPr>
      </p:pic>
      <p:sp>
        <p:nvSpPr>
          <p:cNvPr id="14" name="TextBox 13"/>
          <p:cNvSpPr txBox="1"/>
          <p:nvPr/>
        </p:nvSpPr>
        <p:spPr>
          <a:xfrm>
            <a:off x="7874000" y="7391400"/>
            <a:ext cx="4545378" cy="707886"/>
          </a:xfrm>
          <a:prstGeom prst="rect">
            <a:avLst/>
          </a:prstGeom>
          <a:noFill/>
        </p:spPr>
        <p:txBody>
          <a:bodyPr wrap="square" rtlCol="0">
            <a:spAutoFit/>
          </a:bodyPr>
          <a:lstStyle/>
          <a:p>
            <a:r>
              <a:rPr lang="en-US" sz="2000" dirty="0" smtClean="0">
                <a:latin typeface="Calibri"/>
              </a:rPr>
              <a:t>In each RSPT order,  adapt the dimer </a:t>
            </a:r>
            <a:r>
              <a:rPr lang="en-US" sz="2000" dirty="0" err="1" smtClean="0">
                <a:latin typeface="Calibri"/>
              </a:rPr>
              <a:t>wavefunction</a:t>
            </a:r>
            <a:r>
              <a:rPr lang="en-US" sz="2000" dirty="0" smtClean="0">
                <a:latin typeface="Calibri"/>
              </a:rPr>
              <a:t> to be </a:t>
            </a:r>
            <a:r>
              <a:rPr lang="en-US" sz="2000" dirty="0" err="1" smtClean="0">
                <a:latin typeface="Calibri"/>
              </a:rPr>
              <a:t>antisymmetric</a:t>
            </a:r>
            <a:r>
              <a:rPr lang="en-US" sz="2000" dirty="0" smtClean="0">
                <a:latin typeface="Calibri"/>
              </a:rPr>
              <a:t>! </a:t>
            </a:r>
            <a:endParaRPr lang="en-US" sz="2000" dirty="0">
              <a:latin typeface="Calibri"/>
            </a:endParaRPr>
          </a:p>
        </p:txBody>
      </p:sp>
      <p:grpSp>
        <p:nvGrpSpPr>
          <p:cNvPr id="20" name="Group 19"/>
          <p:cNvGrpSpPr/>
          <p:nvPr/>
        </p:nvGrpSpPr>
        <p:grpSpPr>
          <a:xfrm>
            <a:off x="5435600" y="3810000"/>
            <a:ext cx="2057400" cy="609600"/>
            <a:chOff x="5435600" y="3810000"/>
            <a:chExt cx="2057400" cy="609600"/>
          </a:xfrm>
        </p:grpSpPr>
        <p:pic>
          <p:nvPicPr>
            <p:cNvPr id="9" name="Picture 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6200" y="3810000"/>
              <a:ext cx="279400" cy="381000"/>
            </a:xfrm>
            <a:prstGeom prst="rect">
              <a:avLst/>
            </a:prstGeom>
          </p:spPr>
        </p:pic>
        <p:cxnSp>
          <p:nvCxnSpPr>
            <p:cNvPr id="16" name="Straight Arrow Connector 15"/>
            <p:cNvCxnSpPr/>
            <p:nvPr/>
          </p:nvCxnSpPr>
          <p:spPr bwMode="auto">
            <a:xfrm>
              <a:off x="5435600" y="4419600"/>
              <a:ext cx="2057400" cy="0"/>
            </a:xfrm>
            <a:prstGeom prst="straightConnector1">
              <a:avLst/>
            </a:prstGeom>
            <a:solidFill>
              <a:schemeClr val="accent1"/>
            </a:solidFill>
            <a:ln w="25400" cap="flat" cmpd="sng" algn="ctr">
              <a:solidFill>
                <a:srgbClr val="000000"/>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9" name="TextBox 18"/>
          <p:cNvSpPr txBox="1"/>
          <p:nvPr/>
        </p:nvSpPr>
        <p:spPr>
          <a:xfrm>
            <a:off x="-25400" y="9415046"/>
            <a:ext cx="13042900" cy="338554"/>
          </a:xfrm>
          <a:prstGeom prst="rect">
            <a:avLst/>
          </a:prstGeom>
          <a:noFill/>
        </p:spPr>
        <p:txBody>
          <a:bodyPr wrap="square" rtlCol="0">
            <a:spAutoFit/>
          </a:bodyPr>
          <a:lstStyle/>
          <a:p>
            <a:r>
              <a:rPr lang="en-US" sz="1600" dirty="0" smtClean="0">
                <a:latin typeface="Calibri"/>
              </a:rPr>
              <a:t>B. </a:t>
            </a:r>
            <a:r>
              <a:rPr lang="en-US" sz="1600" dirty="0" err="1" smtClean="0">
                <a:latin typeface="Calibri"/>
              </a:rPr>
              <a:t>Jeziorski</a:t>
            </a:r>
            <a:r>
              <a:rPr lang="en-US" sz="1600" dirty="0" smtClean="0">
                <a:latin typeface="Calibri"/>
              </a:rPr>
              <a:t>, R. </a:t>
            </a:r>
            <a:r>
              <a:rPr lang="en-US" sz="1600" dirty="0" err="1" smtClean="0">
                <a:latin typeface="Calibri"/>
              </a:rPr>
              <a:t>Moszynski</a:t>
            </a:r>
            <a:r>
              <a:rPr lang="en-US" sz="1600" dirty="0" smtClean="0">
                <a:latin typeface="Calibri"/>
              </a:rPr>
              <a:t>, and K. </a:t>
            </a:r>
            <a:r>
              <a:rPr lang="en-US" sz="1600" dirty="0" err="1" smtClean="0">
                <a:latin typeface="Calibri"/>
              </a:rPr>
              <a:t>Szalewicz</a:t>
            </a:r>
            <a:r>
              <a:rPr lang="en-US" sz="1600" dirty="0" smtClean="0">
                <a:latin typeface="Calibri"/>
              </a:rPr>
              <a:t>, </a:t>
            </a:r>
            <a:r>
              <a:rPr lang="en-US" sz="1600" i="1" dirty="0" smtClean="0">
                <a:latin typeface="Calibri"/>
              </a:rPr>
              <a:t>Chem. Rev. </a:t>
            </a:r>
            <a:r>
              <a:rPr lang="en-US" sz="1600" b="1" dirty="0" smtClean="0">
                <a:latin typeface="Calibri"/>
              </a:rPr>
              <a:t>94</a:t>
            </a:r>
            <a:r>
              <a:rPr lang="en-US" sz="1600" dirty="0" smtClean="0">
                <a:latin typeface="Calibri"/>
              </a:rPr>
              <a:t> 1887 (1994)</a:t>
            </a:r>
            <a:endParaRPr lang="en-US" sz="1600" dirty="0">
              <a:latin typeface="Calibri"/>
            </a:endParaRPr>
          </a:p>
        </p:txBody>
      </p:sp>
    </p:spTree>
    <p:extLst>
      <p:ext uri="{BB962C8B-B14F-4D97-AF65-F5344CB8AC3E}">
        <p14:creationId xmlns:p14="http://schemas.microsoft.com/office/powerpoint/2010/main" val="158276027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7151" y="106599"/>
            <a:ext cx="12429178" cy="1270023"/>
          </a:xfrm>
        </p:spPr>
        <p:txBody>
          <a:bodyPr>
            <a:normAutofit/>
          </a:bodyPr>
          <a:lstStyle/>
          <a:p>
            <a:r>
              <a:rPr lang="en-US" sz="5100" dirty="0" smtClean="0"/>
              <a:t>Orders of DF/CD-SAPT Implemented in PSI4</a:t>
            </a:r>
            <a:endParaRPr lang="en-US" sz="5100" dirty="0"/>
          </a:p>
        </p:txBody>
      </p:sp>
      <p:pic>
        <p:nvPicPr>
          <p:cNvPr id="5" name="Picture 4" descr="sapt0-eqn.jpg"/>
          <p:cNvPicPr>
            <a:picLocks noChangeAspect="1"/>
          </p:cNvPicPr>
          <p:nvPr/>
        </p:nvPicPr>
        <p:blipFill>
          <a:blip r:embed="rId3" cstate="print"/>
          <a:stretch>
            <a:fillRect/>
          </a:stretch>
        </p:blipFill>
        <p:spPr>
          <a:xfrm>
            <a:off x="171403" y="2323006"/>
            <a:ext cx="6664960" cy="826347"/>
          </a:xfrm>
          <a:prstGeom prst="rect">
            <a:avLst/>
          </a:prstGeom>
        </p:spPr>
      </p:pic>
      <p:pic>
        <p:nvPicPr>
          <p:cNvPr id="6" name="Picture 5" descr="sapt2-eqn.jpg"/>
          <p:cNvPicPr>
            <a:picLocks noChangeAspect="1"/>
          </p:cNvPicPr>
          <p:nvPr/>
        </p:nvPicPr>
        <p:blipFill>
          <a:blip r:embed="rId4" cstate="print"/>
          <a:stretch>
            <a:fillRect/>
          </a:stretch>
        </p:blipFill>
        <p:spPr>
          <a:xfrm>
            <a:off x="131367" y="4016243"/>
            <a:ext cx="11121813" cy="758613"/>
          </a:xfrm>
          <a:prstGeom prst="rect">
            <a:avLst/>
          </a:prstGeom>
        </p:spPr>
      </p:pic>
      <p:pic>
        <p:nvPicPr>
          <p:cNvPr id="7" name="Picture 6" descr="sapt2+-eqn.jpg"/>
          <p:cNvPicPr>
            <a:picLocks noChangeAspect="1"/>
          </p:cNvPicPr>
          <p:nvPr/>
        </p:nvPicPr>
        <p:blipFill>
          <a:blip r:embed="rId5" cstate="print"/>
          <a:stretch>
            <a:fillRect/>
          </a:stretch>
        </p:blipFill>
        <p:spPr>
          <a:xfrm>
            <a:off x="136832" y="5024697"/>
            <a:ext cx="6719147" cy="812800"/>
          </a:xfrm>
          <a:prstGeom prst="rect">
            <a:avLst/>
          </a:prstGeom>
        </p:spPr>
      </p:pic>
      <p:pic>
        <p:nvPicPr>
          <p:cNvPr id="8" name="Picture 7" descr="sapt2+paren-3-eqn.jpg"/>
          <p:cNvPicPr>
            <a:picLocks noChangeAspect="1"/>
          </p:cNvPicPr>
          <p:nvPr/>
        </p:nvPicPr>
        <p:blipFill>
          <a:blip r:embed="rId6" cstate="print"/>
          <a:stretch>
            <a:fillRect/>
          </a:stretch>
        </p:blipFill>
        <p:spPr>
          <a:xfrm>
            <a:off x="249084" y="5930047"/>
            <a:ext cx="7816427" cy="880533"/>
          </a:xfrm>
          <a:prstGeom prst="rect">
            <a:avLst/>
          </a:prstGeom>
        </p:spPr>
      </p:pic>
      <p:pic>
        <p:nvPicPr>
          <p:cNvPr id="9" name="Picture 8" descr="sapt2+3-eqn.jpg"/>
          <p:cNvPicPr>
            <a:picLocks noChangeAspect="1"/>
          </p:cNvPicPr>
          <p:nvPr/>
        </p:nvPicPr>
        <p:blipFill>
          <a:blip r:embed="rId7" cstate="print"/>
          <a:stretch>
            <a:fillRect/>
          </a:stretch>
        </p:blipFill>
        <p:spPr>
          <a:xfrm>
            <a:off x="0" y="7205387"/>
            <a:ext cx="13004800" cy="727049"/>
          </a:xfrm>
          <a:prstGeom prst="rect">
            <a:avLst/>
          </a:prstGeom>
        </p:spPr>
      </p:pic>
      <p:sp>
        <p:nvSpPr>
          <p:cNvPr id="10" name="TextBox 9"/>
          <p:cNvSpPr txBox="1"/>
          <p:nvPr/>
        </p:nvSpPr>
        <p:spPr>
          <a:xfrm>
            <a:off x="-44594" y="8938710"/>
            <a:ext cx="9374485" cy="500648"/>
          </a:xfrm>
          <a:prstGeom prst="rect">
            <a:avLst/>
          </a:prstGeom>
          <a:noFill/>
        </p:spPr>
        <p:txBody>
          <a:bodyPr wrap="none" lIns="130046" tIns="65023" rIns="130046" bIns="65023" rtlCol="0">
            <a:spAutoFit/>
          </a:bodyPr>
          <a:lstStyle/>
          <a:p>
            <a:r>
              <a:rPr lang="en-US" sz="2400" dirty="0" smtClean="0">
                <a:latin typeface="+mn-lt"/>
              </a:rPr>
              <a:t>E. G. </a:t>
            </a:r>
            <a:r>
              <a:rPr lang="en-US" sz="2400" dirty="0" err="1" smtClean="0">
                <a:latin typeface="+mn-lt"/>
              </a:rPr>
              <a:t>Hohenstein</a:t>
            </a:r>
            <a:r>
              <a:rPr lang="en-US" sz="2400" dirty="0" smtClean="0">
                <a:latin typeface="+mn-lt"/>
              </a:rPr>
              <a:t> and C. D. Sherrill</a:t>
            </a:r>
            <a:r>
              <a:rPr lang="en-US" sz="2400" i="1" dirty="0" smtClean="0">
                <a:latin typeface="+mn-lt"/>
              </a:rPr>
              <a:t>, </a:t>
            </a:r>
            <a:r>
              <a:rPr lang="en-US" sz="2400" i="1" dirty="0" err="1" smtClean="0">
                <a:latin typeface="+mn-lt"/>
              </a:rPr>
              <a:t>WIREs:Comput</a:t>
            </a:r>
            <a:r>
              <a:rPr lang="en-US" sz="2400" i="1" dirty="0" smtClean="0">
                <a:latin typeface="+mn-lt"/>
              </a:rPr>
              <a:t>. Mol. Sci. </a:t>
            </a:r>
            <a:r>
              <a:rPr lang="en-US" sz="2400" b="1" dirty="0" smtClean="0">
                <a:latin typeface="+mn-lt"/>
              </a:rPr>
              <a:t>2</a:t>
            </a:r>
            <a:r>
              <a:rPr lang="en-US" sz="2400" dirty="0" smtClean="0">
                <a:latin typeface="+mn-lt"/>
              </a:rPr>
              <a:t>, 304 (2012)</a:t>
            </a:r>
            <a:endParaRPr lang="en-US" sz="2400" dirty="0">
              <a:latin typeface="+mn-lt"/>
            </a:endParaRPr>
          </a:p>
        </p:txBody>
      </p:sp>
      <p:sp>
        <p:nvSpPr>
          <p:cNvPr id="11" name="TextBox 10"/>
          <p:cNvSpPr txBox="1"/>
          <p:nvPr/>
        </p:nvSpPr>
        <p:spPr>
          <a:xfrm>
            <a:off x="-13178" y="8456515"/>
            <a:ext cx="9123135" cy="500648"/>
          </a:xfrm>
          <a:prstGeom prst="rect">
            <a:avLst/>
          </a:prstGeom>
          <a:noFill/>
        </p:spPr>
        <p:txBody>
          <a:bodyPr wrap="none" lIns="130046" tIns="65023" rIns="130046" bIns="65023" rtlCol="0" anchor="ctr">
            <a:spAutoFit/>
          </a:bodyPr>
          <a:lstStyle/>
          <a:p>
            <a:pPr algn="ctr"/>
            <a:r>
              <a:rPr lang="en-US" sz="2400" dirty="0" smtClean="0">
                <a:latin typeface="+mn-lt"/>
              </a:rPr>
              <a:t>B. </a:t>
            </a:r>
            <a:r>
              <a:rPr lang="en-US" sz="2400" dirty="0" err="1" smtClean="0">
                <a:latin typeface="+mn-lt"/>
              </a:rPr>
              <a:t>Jeziorski</a:t>
            </a:r>
            <a:r>
              <a:rPr lang="en-US" sz="2400" dirty="0" smtClean="0">
                <a:latin typeface="+mn-lt"/>
              </a:rPr>
              <a:t>, R. </a:t>
            </a:r>
            <a:r>
              <a:rPr lang="en-US" sz="2400" dirty="0" err="1" smtClean="0">
                <a:latin typeface="+mn-lt"/>
              </a:rPr>
              <a:t>Moszynski</a:t>
            </a:r>
            <a:r>
              <a:rPr lang="en-US" sz="2400" dirty="0" smtClean="0">
                <a:latin typeface="+mn-lt"/>
              </a:rPr>
              <a:t>, and K. </a:t>
            </a:r>
            <a:r>
              <a:rPr lang="en-US" sz="2400" dirty="0" err="1" smtClean="0">
                <a:latin typeface="+mn-lt"/>
              </a:rPr>
              <a:t>Szalewicz</a:t>
            </a:r>
            <a:r>
              <a:rPr lang="en-US" sz="2400" dirty="0" smtClean="0">
                <a:latin typeface="+mn-lt"/>
              </a:rPr>
              <a:t>, </a:t>
            </a:r>
            <a:r>
              <a:rPr lang="en-US" sz="2400" i="1" dirty="0" smtClean="0">
                <a:latin typeface="+mn-lt"/>
              </a:rPr>
              <a:t>Chem. Rev.</a:t>
            </a:r>
            <a:r>
              <a:rPr lang="en-US" sz="2400" dirty="0" smtClean="0">
                <a:latin typeface="+mn-lt"/>
              </a:rPr>
              <a:t> </a:t>
            </a:r>
            <a:r>
              <a:rPr lang="en-US" sz="2400" b="1" dirty="0" smtClean="0">
                <a:latin typeface="+mn-lt"/>
              </a:rPr>
              <a:t>94</a:t>
            </a:r>
            <a:r>
              <a:rPr lang="en-US" sz="2400" dirty="0" smtClean="0">
                <a:latin typeface="+mn-lt"/>
              </a:rPr>
              <a:t>, 1887 (1994) </a:t>
            </a:r>
            <a:endParaRPr lang="en-US" sz="2400" dirty="0">
              <a:latin typeface="+mn-lt"/>
            </a:endParaRPr>
          </a:p>
        </p:txBody>
      </p:sp>
      <p:pic>
        <p:nvPicPr>
          <p:cNvPr id="12" name="Content Placeholder 3" descr="two-xA-CN4b-36twist.png"/>
          <p:cNvPicPr>
            <a:picLocks noGrp="1" noChangeAspect="1"/>
          </p:cNvPicPr>
          <p:nvPr>
            <p:ph idx="1"/>
          </p:nvPr>
        </p:nvPicPr>
        <p:blipFill>
          <a:blip r:embed="rId8" cstate="print"/>
          <a:srcRect l="3334" t="14999" r="4561" b="16667"/>
          <a:stretch>
            <a:fillRect/>
          </a:stretch>
        </p:blipFill>
        <p:spPr>
          <a:xfrm>
            <a:off x="9550400" y="4951862"/>
            <a:ext cx="2957392" cy="2194625"/>
          </a:xfrm>
        </p:spPr>
      </p:pic>
      <p:pic>
        <p:nvPicPr>
          <p:cNvPr id="13" name="Content Placeholder 10"/>
          <p:cNvPicPr>
            <a:picLocks noChangeAspect="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7247" t="6211" r="13416" b="6998"/>
          <a:stretch/>
        </p:blipFill>
        <p:spPr bwMode="auto">
          <a:xfrm>
            <a:off x="9035758" y="1655497"/>
            <a:ext cx="3816162" cy="3131007"/>
          </a:xfrm>
          <a:prstGeom prst="rect">
            <a:avLst/>
          </a:prstGeom>
          <a:noFill/>
          <a:ln w="9525">
            <a:noFill/>
            <a:miter lim="800000"/>
            <a:headEnd/>
            <a:tailEnd/>
          </a:ln>
          <a:effectLst/>
        </p:spPr>
      </p:pic>
    </p:spTree>
    <p:extLst>
      <p:ext uri="{BB962C8B-B14F-4D97-AF65-F5344CB8AC3E}">
        <p14:creationId xmlns:p14="http://schemas.microsoft.com/office/powerpoint/2010/main" val="2800367184"/>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First Generation DF-SAPT0 Code</a:t>
            </a:r>
            <a:endParaRPr lang="en-US" sz="5400" dirty="0"/>
          </a:p>
        </p:txBody>
      </p:sp>
      <p:pic>
        <p:nvPicPr>
          <p:cNvPr id="5" name="Picture 4" descr="DF-ints.tiff"/>
          <p:cNvPicPr>
            <a:picLocks noChangeAspect="1"/>
          </p:cNvPicPr>
          <p:nvPr/>
        </p:nvPicPr>
        <p:blipFill>
          <a:blip r:embed="rId2" cstate="print"/>
          <a:stretch>
            <a:fillRect/>
          </a:stretch>
        </p:blipFill>
        <p:spPr>
          <a:xfrm>
            <a:off x="1320800" y="1905000"/>
            <a:ext cx="10210800" cy="7114768"/>
          </a:xfrm>
          <a:prstGeom prst="rect">
            <a:avLst/>
          </a:prstGeom>
        </p:spPr>
      </p:pic>
      <p:sp>
        <p:nvSpPr>
          <p:cNvPr id="6" name="TextBox 5"/>
          <p:cNvSpPr txBox="1"/>
          <p:nvPr/>
        </p:nvSpPr>
        <p:spPr>
          <a:xfrm>
            <a:off x="61575" y="9136501"/>
            <a:ext cx="8997204" cy="500648"/>
          </a:xfrm>
          <a:prstGeom prst="rect">
            <a:avLst/>
          </a:prstGeom>
          <a:noFill/>
        </p:spPr>
        <p:txBody>
          <a:bodyPr wrap="none" lIns="130046" tIns="65023" rIns="130046" bIns="65023" rtlCol="0" anchor="ctr">
            <a:spAutoFit/>
          </a:bodyPr>
          <a:lstStyle/>
          <a:p>
            <a:pPr fontAlgn="base">
              <a:spcBef>
                <a:spcPct val="0"/>
              </a:spcBef>
              <a:spcAft>
                <a:spcPct val="0"/>
              </a:spcAft>
            </a:pPr>
            <a:r>
              <a:rPr lang="en-US" sz="2400" dirty="0">
                <a:solidFill>
                  <a:srgbClr val="002B54"/>
                </a:solidFill>
                <a:latin typeface="+mn-lt"/>
              </a:rPr>
              <a:t>E. G. </a:t>
            </a:r>
            <a:r>
              <a:rPr lang="en-US" sz="2400" dirty="0" err="1">
                <a:solidFill>
                  <a:srgbClr val="002B54"/>
                </a:solidFill>
                <a:latin typeface="+mn-lt"/>
              </a:rPr>
              <a:t>Hohenstein</a:t>
            </a:r>
            <a:r>
              <a:rPr lang="en-US" sz="2400" dirty="0">
                <a:solidFill>
                  <a:srgbClr val="002B54"/>
                </a:solidFill>
                <a:latin typeface="+mn-lt"/>
              </a:rPr>
              <a:t> and C. D. Sherrill, </a:t>
            </a:r>
            <a:r>
              <a:rPr lang="en-US" sz="2400" i="1" dirty="0">
                <a:solidFill>
                  <a:srgbClr val="002B54"/>
                </a:solidFill>
                <a:latin typeface="+mn-lt"/>
              </a:rPr>
              <a:t>J. Chem. Phys.</a:t>
            </a:r>
            <a:r>
              <a:rPr lang="en-US" sz="2400" dirty="0">
                <a:solidFill>
                  <a:srgbClr val="002B54"/>
                </a:solidFill>
                <a:latin typeface="+mn-lt"/>
              </a:rPr>
              <a:t> 132, 184111 (2010)</a:t>
            </a:r>
          </a:p>
        </p:txBody>
      </p:sp>
    </p:spTree>
    <p:extLst>
      <p:ext uri="{BB962C8B-B14F-4D97-AF65-F5344CB8AC3E}">
        <p14:creationId xmlns:p14="http://schemas.microsoft.com/office/powerpoint/2010/main" val="106928293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939800" y="1676400"/>
            <a:ext cx="10447255" cy="7323607"/>
          </a:xfrm>
          <a:prstGeom prst="rect">
            <a:avLst/>
          </a:prstGeom>
          <a:noFill/>
          <a:ln w="9525">
            <a:noFill/>
            <a:miter lim="800000"/>
            <a:headEnd/>
            <a:tailEnd/>
          </a:ln>
        </p:spPr>
      </p:pic>
      <p:sp>
        <p:nvSpPr>
          <p:cNvPr id="3" name="TextBox 2"/>
          <p:cNvSpPr txBox="1"/>
          <p:nvPr/>
        </p:nvSpPr>
        <p:spPr>
          <a:xfrm>
            <a:off x="794320" y="9067800"/>
            <a:ext cx="11797585" cy="439093"/>
          </a:xfrm>
          <a:prstGeom prst="rect">
            <a:avLst/>
          </a:prstGeom>
          <a:noFill/>
        </p:spPr>
        <p:txBody>
          <a:bodyPr wrap="none" lIns="130046" tIns="65023" rIns="130046" bIns="65023" rtlCol="0" anchor="ctr">
            <a:spAutoFit/>
          </a:bodyPr>
          <a:lstStyle/>
          <a:p>
            <a:r>
              <a:rPr lang="en-US" sz="2000" dirty="0" smtClean="0">
                <a:latin typeface="+mn-lt"/>
              </a:rPr>
              <a:t>E. G. </a:t>
            </a:r>
            <a:r>
              <a:rPr lang="en-US" sz="2000" dirty="0" err="1" smtClean="0">
                <a:latin typeface="+mn-lt"/>
              </a:rPr>
              <a:t>Hohenstein</a:t>
            </a:r>
            <a:r>
              <a:rPr lang="en-US" sz="2000" dirty="0" smtClean="0">
                <a:latin typeface="+mn-lt"/>
              </a:rPr>
              <a:t>, R. M. Parrish, C. D. Sherrill, J. M. </a:t>
            </a:r>
            <a:r>
              <a:rPr lang="en-US" sz="2000" dirty="0" err="1" smtClean="0">
                <a:latin typeface="+mn-lt"/>
              </a:rPr>
              <a:t>Turney</a:t>
            </a:r>
            <a:r>
              <a:rPr lang="en-US" sz="2000" dirty="0" smtClean="0">
                <a:latin typeface="+mn-lt"/>
              </a:rPr>
              <a:t>, and H. F. Schaefer, </a:t>
            </a:r>
            <a:r>
              <a:rPr lang="en-US" sz="2000" i="1" dirty="0" smtClean="0">
                <a:latin typeface="+mn-lt"/>
              </a:rPr>
              <a:t>J. Chem. Phys.</a:t>
            </a:r>
            <a:r>
              <a:rPr lang="en-US" sz="2000" dirty="0" smtClean="0">
                <a:latin typeface="+mn-lt"/>
              </a:rPr>
              <a:t> </a:t>
            </a:r>
            <a:r>
              <a:rPr lang="en-US" sz="2000" b="1" dirty="0" smtClean="0">
                <a:latin typeface="+mn-lt"/>
              </a:rPr>
              <a:t>135</a:t>
            </a:r>
            <a:r>
              <a:rPr lang="en-US" sz="2000" dirty="0" smtClean="0">
                <a:latin typeface="+mn-lt"/>
              </a:rPr>
              <a:t>, 174107 (2011)</a:t>
            </a:r>
            <a:endParaRPr lang="en-US" sz="2000" dirty="0">
              <a:latin typeface="+mn-lt"/>
            </a:endParaRPr>
          </a:p>
        </p:txBody>
      </p:sp>
      <p:sp>
        <p:nvSpPr>
          <p:cNvPr id="4" name="Title 4"/>
          <p:cNvSpPr txBox="1">
            <a:spLocks/>
          </p:cNvSpPr>
          <p:nvPr/>
        </p:nvSpPr>
        <p:spPr>
          <a:xfrm>
            <a:off x="730698" y="191875"/>
            <a:ext cx="11704320" cy="1246256"/>
          </a:xfrm>
          <a:prstGeom prst="rect">
            <a:avLst/>
          </a:prstGeom>
        </p:spPr>
        <p:txBody>
          <a:bodyPr vert="horz" lIns="130046" tIns="65023" rIns="130046" bIns="65023" rtlCol="0" anchor="ctr">
            <a:normAutofit fontScale="97500"/>
          </a:bodyPr>
          <a:lstStyle/>
          <a:p>
            <a:pPr algn="l" defTabSz="650230" fontAlgn="auto">
              <a:spcAft>
                <a:spcPts val="0"/>
              </a:spcAft>
              <a:defRPr/>
            </a:pPr>
            <a:r>
              <a:rPr lang="en-US" sz="6300" dirty="0" smtClean="0">
                <a:solidFill>
                  <a:schemeClr val="tx1"/>
                </a:solidFill>
                <a:latin typeface="+mj-lt"/>
                <a:ea typeface="+mj-ea"/>
                <a:cs typeface="+mj-cs"/>
              </a:rPr>
              <a:t>Second Generation DF-SAPT0 Code</a:t>
            </a:r>
            <a:endParaRPr lang="en-US" sz="5700" dirty="0">
              <a:solidFill>
                <a:schemeClr val="tx1"/>
              </a:solidFill>
              <a:latin typeface="+mj-lt"/>
              <a:ea typeface="+mj-ea"/>
              <a:cs typeface="+mj-cs"/>
            </a:endParaRPr>
          </a:p>
        </p:txBody>
      </p:sp>
    </p:spTree>
    <p:extLst>
      <p:ext uri="{BB962C8B-B14F-4D97-AF65-F5344CB8AC3E}">
        <p14:creationId xmlns:p14="http://schemas.microsoft.com/office/powerpoint/2010/main" val="318866679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a:defRPr/>
            </a:pPr>
            <a:fld id="{3F04AA85-E943-584F-B359-454363CB9E06}" type="slidenum">
              <a:rPr lang="en-US" smtClean="0"/>
              <a:pPr>
                <a:defRPr/>
              </a:pPr>
              <a:t>25</a:t>
            </a:fld>
            <a:endParaRPr lang="en-US"/>
          </a:p>
        </p:txBody>
      </p:sp>
      <p:pic>
        <p:nvPicPr>
          <p:cNvPr id="3" name="Picture 2"/>
          <p:cNvPicPr>
            <a:picLocks noChangeAspect="1"/>
          </p:cNvPicPr>
          <p:nvPr/>
        </p:nvPicPr>
        <p:blipFill>
          <a:blip r:embed="rId2"/>
          <a:stretch>
            <a:fillRect/>
          </a:stretch>
        </p:blipFill>
        <p:spPr>
          <a:xfrm>
            <a:off x="974493" y="1900238"/>
            <a:ext cx="11312486" cy="7539037"/>
          </a:xfrm>
          <a:prstGeom prst="rect">
            <a:avLst/>
          </a:prstGeom>
        </p:spPr>
      </p:pic>
      <p:sp>
        <p:nvSpPr>
          <p:cNvPr id="4" name="Title 4"/>
          <p:cNvSpPr txBox="1">
            <a:spLocks/>
          </p:cNvSpPr>
          <p:nvPr/>
        </p:nvSpPr>
        <p:spPr>
          <a:xfrm>
            <a:off x="730698" y="191875"/>
            <a:ext cx="11704320" cy="1246256"/>
          </a:xfrm>
          <a:prstGeom prst="rect">
            <a:avLst/>
          </a:prstGeom>
        </p:spPr>
        <p:txBody>
          <a:bodyPr vert="horz" lIns="130046" tIns="65023" rIns="130046" bIns="65023" rtlCol="0" anchor="ctr">
            <a:normAutofit fontScale="97500"/>
          </a:bodyPr>
          <a:lstStyle/>
          <a:p>
            <a:pPr algn="l" defTabSz="650230" fontAlgn="auto">
              <a:spcAft>
                <a:spcPts val="0"/>
              </a:spcAft>
              <a:defRPr/>
            </a:pPr>
            <a:r>
              <a:rPr lang="en-US" sz="6300" dirty="0" smtClean="0">
                <a:solidFill>
                  <a:srgbClr val="FFFFFF"/>
                </a:solidFill>
                <a:latin typeface="Calibri Bold"/>
                <a:ea typeface="+mj-ea"/>
                <a:cs typeface="+mj-cs"/>
                <a:sym typeface="Symbol"/>
              </a:rPr>
              <a:t>Fragment-Based SAPT (F-SAPT)</a:t>
            </a:r>
            <a:endParaRPr lang="en-US" sz="5700" dirty="0">
              <a:solidFill>
                <a:srgbClr val="FFFFFF"/>
              </a:solidFill>
              <a:latin typeface="Calibri Bold"/>
              <a:ea typeface="+mj-ea"/>
              <a:cs typeface="+mj-cs"/>
            </a:endParaRPr>
          </a:p>
        </p:txBody>
      </p:sp>
      <p:sp>
        <p:nvSpPr>
          <p:cNvPr id="5" name="Rectangle 7"/>
          <p:cNvSpPr>
            <a:spLocks noChangeArrowheads="1"/>
          </p:cNvSpPr>
          <p:nvPr/>
        </p:nvSpPr>
        <p:spPr bwMode="auto">
          <a:xfrm>
            <a:off x="4064000" y="1841326"/>
            <a:ext cx="1143000" cy="461665"/>
          </a:xfrm>
          <a:prstGeom prst="rect">
            <a:avLst/>
          </a:prstGeom>
          <a:noFill/>
          <a:ln w="9525">
            <a:noFill/>
            <a:miter lim="800000"/>
            <a:headEnd/>
            <a:tailEnd/>
          </a:ln>
        </p:spPr>
        <p:txBody>
          <a:bodyPr wrap="square">
            <a:spAutoFit/>
          </a:bodyPr>
          <a:lstStyle/>
          <a:p>
            <a:pPr marL="0" lvl="2" indent="-228600" algn="l" defTabSz="457200">
              <a:spcBef>
                <a:spcPct val="20000"/>
              </a:spcBef>
            </a:pPr>
            <a:r>
              <a:rPr lang="en-US" sz="2400" dirty="0" smtClean="0">
                <a:latin typeface="Calibri"/>
              </a:rPr>
              <a:t>(-1.72)</a:t>
            </a:r>
            <a:endParaRPr lang="en-US" sz="2400" baseline="30000" dirty="0">
              <a:latin typeface="Calibri"/>
            </a:endParaRPr>
          </a:p>
        </p:txBody>
      </p:sp>
      <p:sp>
        <p:nvSpPr>
          <p:cNvPr id="6" name="Rectangle 7"/>
          <p:cNvSpPr>
            <a:spLocks noChangeArrowheads="1"/>
          </p:cNvSpPr>
          <p:nvPr/>
        </p:nvSpPr>
        <p:spPr bwMode="auto">
          <a:xfrm>
            <a:off x="9892778" y="5644704"/>
            <a:ext cx="1143000" cy="461665"/>
          </a:xfrm>
          <a:prstGeom prst="rect">
            <a:avLst/>
          </a:prstGeom>
          <a:noFill/>
          <a:ln w="9525">
            <a:noFill/>
            <a:miter lim="800000"/>
            <a:headEnd/>
            <a:tailEnd/>
          </a:ln>
        </p:spPr>
        <p:txBody>
          <a:bodyPr wrap="square">
            <a:spAutoFit/>
          </a:bodyPr>
          <a:lstStyle/>
          <a:p>
            <a:pPr marL="0" lvl="2" indent="-228600" algn="l" defTabSz="457200">
              <a:spcBef>
                <a:spcPct val="20000"/>
              </a:spcBef>
            </a:pPr>
            <a:r>
              <a:rPr lang="en-US" sz="2400" dirty="0" smtClean="0">
                <a:latin typeface="Calibri"/>
              </a:rPr>
              <a:t>(-2.31)</a:t>
            </a:r>
            <a:endParaRPr lang="en-US" sz="2400" baseline="30000" dirty="0">
              <a:latin typeface="Calibri"/>
            </a:endParaRPr>
          </a:p>
        </p:txBody>
      </p:sp>
      <p:sp>
        <p:nvSpPr>
          <p:cNvPr id="7" name="Rectangle 7"/>
          <p:cNvSpPr>
            <a:spLocks noChangeArrowheads="1"/>
          </p:cNvSpPr>
          <p:nvPr/>
        </p:nvSpPr>
        <p:spPr bwMode="auto">
          <a:xfrm>
            <a:off x="4259321" y="5628460"/>
            <a:ext cx="1143000" cy="461665"/>
          </a:xfrm>
          <a:prstGeom prst="rect">
            <a:avLst/>
          </a:prstGeom>
          <a:noFill/>
          <a:ln w="9525">
            <a:noFill/>
            <a:miter lim="800000"/>
            <a:headEnd/>
            <a:tailEnd/>
          </a:ln>
        </p:spPr>
        <p:txBody>
          <a:bodyPr wrap="square">
            <a:spAutoFit/>
          </a:bodyPr>
          <a:lstStyle/>
          <a:p>
            <a:pPr marL="0" lvl="2" indent="-228600" algn="l" defTabSz="457200">
              <a:spcBef>
                <a:spcPct val="20000"/>
              </a:spcBef>
            </a:pPr>
            <a:r>
              <a:rPr lang="en-US" sz="2400" dirty="0" smtClean="0">
                <a:latin typeface="Calibri"/>
              </a:rPr>
              <a:t>(-1.06)</a:t>
            </a:r>
            <a:endParaRPr lang="en-US" sz="2400" baseline="30000" dirty="0">
              <a:latin typeface="Calibri"/>
            </a:endParaRPr>
          </a:p>
        </p:txBody>
      </p:sp>
      <p:sp>
        <p:nvSpPr>
          <p:cNvPr id="8" name="Rectangle 7"/>
          <p:cNvSpPr>
            <a:spLocks noChangeArrowheads="1"/>
          </p:cNvSpPr>
          <p:nvPr/>
        </p:nvSpPr>
        <p:spPr bwMode="auto">
          <a:xfrm>
            <a:off x="9842674" y="1858941"/>
            <a:ext cx="1143000" cy="461665"/>
          </a:xfrm>
          <a:prstGeom prst="rect">
            <a:avLst/>
          </a:prstGeom>
          <a:noFill/>
          <a:ln w="9525">
            <a:noFill/>
            <a:miter lim="800000"/>
            <a:headEnd/>
            <a:tailEnd/>
          </a:ln>
        </p:spPr>
        <p:txBody>
          <a:bodyPr wrap="square">
            <a:spAutoFit/>
          </a:bodyPr>
          <a:lstStyle/>
          <a:p>
            <a:pPr marL="0" lvl="2" indent="-228600" algn="l" defTabSz="457200">
              <a:spcBef>
                <a:spcPct val="20000"/>
              </a:spcBef>
            </a:pPr>
            <a:r>
              <a:rPr lang="en-US" sz="2400" dirty="0" smtClean="0">
                <a:latin typeface="Calibri"/>
              </a:rPr>
              <a:t>(-1.41)</a:t>
            </a:r>
            <a:endParaRPr lang="en-US" sz="2400" baseline="30000" dirty="0">
              <a:latin typeface="Calibri"/>
            </a:endParaRPr>
          </a:p>
        </p:txBody>
      </p:sp>
      <p:sp>
        <p:nvSpPr>
          <p:cNvPr id="9" name="Rectangle 7"/>
          <p:cNvSpPr>
            <a:spLocks noChangeArrowheads="1"/>
          </p:cNvSpPr>
          <p:nvPr/>
        </p:nvSpPr>
        <p:spPr bwMode="auto">
          <a:xfrm>
            <a:off x="11550650" y="1841325"/>
            <a:ext cx="1143000" cy="461665"/>
          </a:xfrm>
          <a:prstGeom prst="rect">
            <a:avLst/>
          </a:prstGeom>
          <a:noFill/>
          <a:ln w="9525">
            <a:noFill/>
            <a:miter lim="800000"/>
            <a:headEnd/>
            <a:tailEnd/>
          </a:ln>
        </p:spPr>
        <p:txBody>
          <a:bodyPr wrap="square">
            <a:spAutoFit/>
          </a:bodyPr>
          <a:lstStyle/>
          <a:p>
            <a:pPr marL="0" lvl="2" indent="-228600" algn="l" defTabSz="457200">
              <a:spcBef>
                <a:spcPct val="20000"/>
              </a:spcBef>
            </a:pPr>
            <a:r>
              <a:rPr lang="en-US" sz="2400" dirty="0" smtClean="0">
                <a:latin typeface="Calibri"/>
              </a:rPr>
              <a:t>(</a:t>
            </a:r>
            <a:r>
              <a:rPr lang="en-US" sz="2400" dirty="0" err="1" smtClean="0">
                <a:latin typeface="Calibri"/>
              </a:rPr>
              <a:t>expt</a:t>
            </a:r>
            <a:r>
              <a:rPr lang="en-US" sz="2400" dirty="0" smtClean="0">
                <a:latin typeface="Calibri"/>
              </a:rPr>
              <a:t>)</a:t>
            </a:r>
            <a:endParaRPr lang="en-US" sz="2400" baseline="30000" dirty="0">
              <a:latin typeface="Calibri"/>
            </a:endParaRPr>
          </a:p>
        </p:txBody>
      </p:sp>
    </p:spTree>
    <p:extLst>
      <p:ext uri="{BB962C8B-B14F-4D97-AF65-F5344CB8AC3E}">
        <p14:creationId xmlns:p14="http://schemas.microsoft.com/office/powerpoint/2010/main" val="719671290"/>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a:ln/>
        </p:spPr>
        <p:txBody>
          <a:bodyPr/>
          <a:lstStyle/>
          <a:p>
            <a:r>
              <a:rPr lang="en-US" altLang="en-US" b="1" dirty="0">
                <a:cs typeface="Helvetica" panose="020B0604020202020204" pitchFamily="34" charset="0"/>
                <a:sym typeface="Helvetica" panose="020B0604020202020204" pitchFamily="34" charset="0"/>
              </a:rPr>
              <a:t>Database Tools</a:t>
            </a:r>
            <a:endParaRPr lang="en-US" altLang="en-US" b="1" dirty="0">
              <a:sym typeface="Helvetica" panose="020B0604020202020204" pitchFamily="34" charset="0"/>
            </a:endParaRPr>
          </a:p>
        </p:txBody>
      </p:sp>
      <p:sp>
        <p:nvSpPr>
          <p:cNvPr id="18" name="Slide Number Placeholder 3"/>
          <p:cNvSpPr>
            <a:spLocks noGrp="1"/>
          </p:cNvSpPr>
          <p:nvPr>
            <p:ph type="sldNum" sz="quarter" idx="10"/>
          </p:nvPr>
        </p:nvSpPr>
        <p:spPr>
          <a:xfrm>
            <a:off x="12736513" y="9439275"/>
            <a:ext cx="268287" cy="254000"/>
          </a:xfrm>
          <a:prstGeom prst="rect">
            <a:avLst/>
          </a:prstGeom>
        </p:spPr>
        <p:txBody>
          <a:bodyPr/>
          <a:lstStyle/>
          <a:p>
            <a:fld id="{1457A8E6-B56B-4911-8CAA-A00B4E36975A}" type="slidenum">
              <a:rPr lang="en-US" altLang="en-US"/>
              <a:pPr/>
              <a:t>26</a:t>
            </a:fld>
            <a:endParaRPr lang="en-US" altLang="en-US"/>
          </a:p>
        </p:txBody>
      </p:sp>
      <p:sp>
        <p:nvSpPr>
          <p:cNvPr id="4098"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50949D12-4C49-4F24-8DBD-6956A8D65026}"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26</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4099" name="Rectangle 3"/>
          <p:cNvSpPr>
            <a:spLocks/>
          </p:cNvSpPr>
          <p:nvPr/>
        </p:nvSpPr>
        <p:spPr bwMode="auto">
          <a:xfrm>
            <a:off x="1270000" y="6083300"/>
            <a:ext cx="5689600"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marL="266700" indent="-2667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Database is simple python (text) file</a:t>
            </a:r>
          </a:p>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Build by script from xyz files</a:t>
            </a:r>
          </a:p>
          <a:p>
            <a:pPr marL="457200" indent="-457200">
              <a:spcBef>
                <a:spcPts val="800"/>
              </a:spcBef>
              <a:buClr>
                <a:srgbClr val="FFC000"/>
              </a:buClr>
              <a:buSzPct val="100000"/>
              <a:buFont typeface="Arial" panose="020B0604020202020204" pitchFamily="34" charset="0"/>
              <a:buChar char="•"/>
            </a:pPr>
            <a:r>
              <a:rPr lang="en-US" altLang="en-US" sz="2600" dirty="0" err="1" smtClean="0">
                <a:solidFill>
                  <a:srgbClr val="000000"/>
                </a:solidFill>
                <a:latin typeface="+mn-lt"/>
                <a:cs typeface="Helvetica" panose="020B0604020202020204" pitchFamily="34" charset="0"/>
                <a:sym typeface="Helvetica" panose="020B0604020202020204" pitchFamily="34" charset="0"/>
              </a:rPr>
              <a:t>Restartable</a:t>
            </a:r>
            <a:r>
              <a:rPr lang="en-US" altLang="en-US" sz="2600" dirty="0" smtClean="0">
                <a:solidFill>
                  <a:srgbClr val="000000"/>
                </a:solidFill>
                <a:latin typeface="+mn-lt"/>
                <a:cs typeface="Helvetica" panose="020B0604020202020204" pitchFamily="34" charset="0"/>
                <a:sym typeface="Helvetica" panose="020B0604020202020204" pitchFamily="34" charset="0"/>
              </a:rPr>
              <a:t>, parallel</a:t>
            </a:r>
          </a:p>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Tabulate QC values</a:t>
            </a:r>
          </a:p>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Access any model chemistry</a:t>
            </a:r>
          </a:p>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Couple with other wrappers (</a:t>
            </a:r>
            <a:r>
              <a:rPr lang="en-US" altLang="en-US" sz="2600" i="1" dirty="0" smtClean="0">
                <a:solidFill>
                  <a:srgbClr val="000000"/>
                </a:solidFill>
                <a:latin typeface="+mn-lt"/>
                <a:cs typeface="Helvetica" panose="020B0604020202020204" pitchFamily="34" charset="0"/>
                <a:sym typeface="Helvetica" panose="020B0604020202020204" pitchFamily="34" charset="0"/>
              </a:rPr>
              <a:t>e.g.</a:t>
            </a:r>
            <a:r>
              <a:rPr lang="en-US" altLang="en-US" sz="2600" dirty="0" smtClean="0">
                <a:solidFill>
                  <a:srgbClr val="000000"/>
                </a:solidFill>
                <a:latin typeface="+mn-lt"/>
                <a:cs typeface="Helvetica" panose="020B0604020202020204" pitchFamily="34" charset="0"/>
                <a:sym typeface="Helvetica" panose="020B0604020202020204" pitchFamily="34" charset="0"/>
              </a:rPr>
              <a:t>, basis extrapolation, geometry opt.)</a:t>
            </a:r>
          </a:p>
        </p:txBody>
      </p:sp>
      <p:sp>
        <p:nvSpPr>
          <p:cNvPr id="4101" name="Rectangle 5"/>
          <p:cNvSpPr>
            <a:spLocks/>
          </p:cNvSpPr>
          <p:nvPr/>
        </p:nvSpPr>
        <p:spPr bwMode="auto">
          <a:xfrm>
            <a:off x="4902200" y="2673995"/>
            <a:ext cx="1848263" cy="117981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1400" dirty="0" smtClean="0">
                <a:solidFill>
                  <a:srgbClr val="000000"/>
                </a:solidFill>
                <a:latin typeface="Monaco" charset="0"/>
                <a:ea typeface="Monaco" charset="0"/>
                <a:cs typeface="Monaco" charset="0"/>
                <a:sym typeface="Monaco" charset="0"/>
              </a:rPr>
              <a:t>memory 2.5 </a:t>
            </a:r>
            <a:r>
              <a:rPr lang="en-US" altLang="en-US" sz="1400" dirty="0" err="1" smtClean="0">
                <a:solidFill>
                  <a:srgbClr val="000000"/>
                </a:solidFill>
                <a:latin typeface="Monaco" charset="0"/>
                <a:ea typeface="Monaco" charset="0"/>
                <a:cs typeface="Monaco" charset="0"/>
                <a:sym typeface="Monaco" charset="0"/>
              </a:rPr>
              <a:t>gb</a:t>
            </a:r>
            <a:endParaRPr lang="en-US" altLang="en-US" sz="1400" dirty="0" smtClean="0">
              <a:solidFill>
                <a:srgbClr val="000000"/>
              </a:solidFill>
              <a:latin typeface="Monaco" charset="0"/>
              <a:ea typeface="Monaco" charset="0"/>
              <a:cs typeface="Monaco" charset="0"/>
              <a:sym typeface="Monaco" charset="0"/>
            </a:endParaRPr>
          </a:p>
          <a:p>
            <a:endParaRPr lang="en-US" altLang="en-US" sz="1400" dirty="0" smtClean="0">
              <a:solidFill>
                <a:srgbClr val="000000"/>
              </a:solidFill>
              <a:latin typeface="Monaco" charset="0"/>
              <a:ea typeface="Monaco" charset="0"/>
              <a:cs typeface="Monaco" charset="0"/>
              <a:sym typeface="Monaco" charset="0"/>
            </a:endParaRPr>
          </a:p>
          <a:p>
            <a:r>
              <a:rPr lang="en-US" altLang="en-US" sz="1400" dirty="0" smtClean="0">
                <a:solidFill>
                  <a:srgbClr val="000000"/>
                </a:solidFill>
                <a:latin typeface="Monaco" charset="0"/>
                <a:ea typeface="Monaco" charset="0"/>
                <a:cs typeface="Monaco" charset="0"/>
                <a:sym typeface="Monaco" charset="0"/>
              </a:rPr>
              <a:t>set basis </a:t>
            </a:r>
            <a:r>
              <a:rPr lang="en-US" altLang="en-US" sz="1400" dirty="0" err="1" smtClean="0">
                <a:solidFill>
                  <a:srgbClr val="000000"/>
                </a:solidFill>
                <a:latin typeface="Monaco" charset="0"/>
                <a:ea typeface="Monaco" charset="0"/>
                <a:cs typeface="Monaco" charset="0"/>
                <a:sym typeface="Monaco" charset="0"/>
              </a:rPr>
              <a:t>jun</a:t>
            </a:r>
            <a:r>
              <a:rPr lang="en-US" altLang="en-US" sz="1400" dirty="0" smtClean="0">
                <a:solidFill>
                  <a:srgbClr val="000000"/>
                </a:solidFill>
                <a:latin typeface="Monaco" charset="0"/>
                <a:ea typeface="Monaco" charset="0"/>
                <a:cs typeface="Monaco" charset="0"/>
                <a:sym typeface="Monaco" charset="0"/>
              </a:rPr>
              <a:t>-cc-</a:t>
            </a:r>
            <a:r>
              <a:rPr lang="en-US" altLang="en-US" sz="1400" dirty="0" err="1" smtClean="0">
                <a:solidFill>
                  <a:srgbClr val="000000"/>
                </a:solidFill>
                <a:latin typeface="Monaco" charset="0"/>
                <a:ea typeface="Monaco" charset="0"/>
                <a:cs typeface="Monaco" charset="0"/>
                <a:sym typeface="Monaco" charset="0"/>
              </a:rPr>
              <a:t>pvdz</a:t>
            </a:r>
            <a:endParaRPr lang="en-US" altLang="en-US" sz="1400" dirty="0" smtClean="0">
              <a:solidFill>
                <a:srgbClr val="000000"/>
              </a:solidFill>
              <a:latin typeface="Monaco" charset="0"/>
              <a:ea typeface="Monaco" charset="0"/>
              <a:cs typeface="Monaco" charset="0"/>
              <a:sym typeface="Monaco" charset="0"/>
            </a:endParaRPr>
          </a:p>
          <a:p>
            <a:endParaRPr lang="en-US" altLang="en-US" sz="1400" dirty="0">
              <a:solidFill>
                <a:srgbClr val="000000"/>
              </a:solidFill>
              <a:latin typeface="Monaco" charset="0"/>
              <a:ea typeface="Monaco" charset="0"/>
              <a:cs typeface="Monaco" charset="0"/>
              <a:sym typeface="Monaco" charset="0"/>
            </a:endParaRPr>
          </a:p>
          <a:p>
            <a:r>
              <a:rPr lang="en-US" altLang="en-US" sz="1400" dirty="0" smtClean="0">
                <a:solidFill>
                  <a:srgbClr val="000000"/>
                </a:solidFill>
                <a:latin typeface="Monaco" charset="0"/>
                <a:ea typeface="Monaco" charset="0"/>
                <a:cs typeface="Monaco" charset="0"/>
                <a:sym typeface="Monaco" charset="0"/>
              </a:rPr>
              <a:t>database('sapt0', '</a:t>
            </a:r>
            <a:r>
              <a:rPr lang="en-US" altLang="en-US" sz="1400" dirty="0" err="1" smtClean="0">
                <a:solidFill>
                  <a:srgbClr val="000000"/>
                </a:solidFill>
                <a:latin typeface="Monaco" charset="0"/>
                <a:ea typeface="Monaco" charset="0"/>
                <a:cs typeface="Monaco" charset="0"/>
                <a:sym typeface="Monaco" charset="0"/>
              </a:rPr>
              <a:t>ssi</a:t>
            </a:r>
            <a:r>
              <a:rPr lang="en-US" altLang="en-US" sz="1400" dirty="0" smtClean="0">
                <a:solidFill>
                  <a:srgbClr val="000000"/>
                </a:solidFill>
                <a:latin typeface="Monaco" charset="0"/>
                <a:ea typeface="Monaco" charset="0"/>
                <a:cs typeface="Monaco" charset="0"/>
                <a:sym typeface="Monaco" charset="0"/>
              </a:rPr>
              <a:t>')</a:t>
            </a:r>
          </a:p>
        </p:txBody>
      </p:sp>
      <p:pic>
        <p:nvPicPr>
          <p:cNvPr id="4102"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9000" y="2287134"/>
            <a:ext cx="34163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05" name="Rectangle 9"/>
          <p:cNvSpPr>
            <a:spLocks/>
          </p:cNvSpPr>
          <p:nvPr/>
        </p:nvSpPr>
        <p:spPr bwMode="auto">
          <a:xfrm>
            <a:off x="825500" y="4749800"/>
            <a:ext cx="6578600"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900" b="1" dirty="0" smtClean="0">
                <a:solidFill>
                  <a:srgbClr val="000000"/>
                </a:solidFill>
                <a:effectLst>
                  <a:outerShdw blurRad="38100" dist="38100" dir="2700000" algn="tl">
                    <a:srgbClr val="C0C0C0"/>
                  </a:outerShdw>
                </a:effectLst>
                <a:latin typeface="+mj-lt"/>
                <a:cs typeface="Helvetica" panose="020B0604020202020204" pitchFamily="34" charset="0"/>
                <a:sym typeface="Helvetica" panose="020B0604020202020204" pitchFamily="34" charset="0"/>
              </a:rPr>
              <a:t>Databases built into Psi4 simplify job execution and result collection</a:t>
            </a:r>
            <a:r>
              <a:rPr lang="en-US" altLang="en-US" sz="2900" dirty="0" smtClean="0">
                <a:solidFill>
                  <a:srgbClr val="162859"/>
                </a:solidFill>
                <a:effectLst>
                  <a:outerShdw blurRad="38100" dist="38100" dir="2700000" algn="tl">
                    <a:srgbClr val="C0C0C0"/>
                  </a:outerShdw>
                </a:effectLst>
                <a:latin typeface="+mj-lt"/>
                <a:ea typeface="Bodoni SvtyTwo OS ITC TT-Bold" charset="0"/>
                <a:cs typeface="Bodoni SvtyTwo OS ITC TT-Bold" charset="0"/>
                <a:sym typeface="Bodoni SvtyTwo OS ITC TT-Bold" charset="0"/>
              </a:rPr>
              <a:t>  </a:t>
            </a:r>
          </a:p>
        </p:txBody>
      </p:sp>
      <p:sp>
        <p:nvSpPr>
          <p:cNvPr id="4106" name="Rectangle 10"/>
          <p:cNvSpPr>
            <a:spLocks/>
          </p:cNvSpPr>
          <p:nvPr/>
        </p:nvSpPr>
        <p:spPr bwMode="auto">
          <a:xfrm>
            <a:off x="3554413" y="2520950"/>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smtClean="0">
                <a:solidFill>
                  <a:srgbClr val="636567"/>
                </a:solidFill>
                <a:latin typeface="Cochin" charset="0"/>
                <a:ea typeface="Cochin" charset="0"/>
                <a:cs typeface="Cochin" charset="0"/>
                <a:sym typeface="Cochin" charset="0"/>
              </a:rPr>
              <a:t>+</a:t>
            </a:r>
          </a:p>
        </p:txBody>
      </p:sp>
      <p:sp>
        <p:nvSpPr>
          <p:cNvPr id="4107" name="Rectangle 11"/>
          <p:cNvSpPr>
            <a:spLocks/>
          </p:cNvSpPr>
          <p:nvPr/>
        </p:nvSpPr>
        <p:spPr bwMode="auto">
          <a:xfrm>
            <a:off x="8369300" y="2527300"/>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smtClean="0">
                <a:solidFill>
                  <a:srgbClr val="636567"/>
                </a:solidFill>
                <a:latin typeface="Cochin" charset="0"/>
                <a:ea typeface="Cochin" charset="0"/>
                <a:cs typeface="Cochin" charset="0"/>
                <a:sym typeface="Cochin" charset="0"/>
              </a:rPr>
              <a:t>=</a:t>
            </a:r>
          </a:p>
        </p:txBody>
      </p:sp>
      <p:pic>
        <p:nvPicPr>
          <p:cNvPr id="4108"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3325" y="2046288"/>
            <a:ext cx="36576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09"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23325" y="2046288"/>
            <a:ext cx="36576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4110"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23325" y="2046288"/>
            <a:ext cx="36576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4111" name="Rectangle 15"/>
          <p:cNvSpPr>
            <a:spLocks/>
          </p:cNvSpPr>
          <p:nvPr/>
        </p:nvSpPr>
        <p:spPr bwMode="auto">
          <a:xfrm>
            <a:off x="8369300" y="4914900"/>
            <a:ext cx="4483100" cy="154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400" dirty="0" smtClean="0">
                <a:solidFill>
                  <a:srgbClr val="000000"/>
                </a:solidFill>
                <a:latin typeface="+mn-lt"/>
                <a:cs typeface="Helvetica" panose="020B0604020202020204" pitchFamily="34" charset="0"/>
                <a:sym typeface="Helvetica" panose="020B0604020202020204" pitchFamily="34" charset="0"/>
              </a:rPr>
              <a:t>Each colored dot characterizes a </a:t>
            </a:r>
            <a:r>
              <a:rPr lang="en-US" altLang="en-US" sz="2400" dirty="0" err="1" smtClean="0">
                <a:solidFill>
                  <a:srgbClr val="000000"/>
                </a:solidFill>
                <a:latin typeface="+mn-lt"/>
                <a:cs typeface="Helvetica" panose="020B0604020202020204" pitchFamily="34" charset="0"/>
                <a:sym typeface="Helvetica" panose="020B0604020202020204" pitchFamily="34" charset="0"/>
              </a:rPr>
              <a:t>noncovalent</a:t>
            </a:r>
            <a:r>
              <a:rPr lang="en-US" altLang="en-US" sz="2400" dirty="0" smtClean="0">
                <a:solidFill>
                  <a:srgbClr val="000000"/>
                </a:solidFill>
                <a:latin typeface="+mn-lt"/>
                <a:cs typeface="Helvetica" panose="020B0604020202020204" pitchFamily="34" charset="0"/>
                <a:sym typeface="Helvetica" panose="020B0604020202020204" pitchFamily="34" charset="0"/>
              </a:rPr>
              <a:t> interaction in the database </a:t>
            </a:r>
            <a:r>
              <a:rPr lang="en-US" altLang="en-US" sz="2400" i="1" dirty="0" smtClean="0">
                <a:solidFill>
                  <a:srgbClr val="001F67"/>
                </a:solidFill>
                <a:latin typeface="+mn-lt"/>
                <a:cs typeface="Helvetica" panose="020B0604020202020204" pitchFamily="34" charset="0"/>
                <a:sym typeface="Helvetica" panose="020B0604020202020204" pitchFamily="34" charset="0"/>
              </a:rPr>
              <a:t>SSI</a:t>
            </a:r>
            <a:r>
              <a:rPr lang="en-US" altLang="en-US" sz="2400" dirty="0" smtClean="0">
                <a:solidFill>
                  <a:srgbClr val="000000"/>
                </a:solidFill>
                <a:latin typeface="+mn-lt"/>
                <a:cs typeface="Helvetica" panose="020B0604020202020204" pitchFamily="34" charset="0"/>
                <a:sym typeface="Helvetica" panose="020B0604020202020204" pitchFamily="34" charset="0"/>
              </a:rPr>
              <a:t>, as computed by the method </a:t>
            </a:r>
            <a:r>
              <a:rPr lang="en-US" altLang="en-US" sz="2400" i="1" dirty="0" smtClean="0">
                <a:solidFill>
                  <a:srgbClr val="001F67"/>
                </a:solidFill>
                <a:latin typeface="+mn-lt"/>
                <a:cs typeface="Helvetica" panose="020B0604020202020204" pitchFamily="34" charset="0"/>
                <a:sym typeface="Helvetica" panose="020B0604020202020204" pitchFamily="34" charset="0"/>
              </a:rPr>
              <a:t>SAPT0</a:t>
            </a:r>
            <a:endParaRPr lang="en-US" altLang="en-US" sz="2400" dirty="0" smtClean="0">
              <a:solidFill>
                <a:srgbClr val="000000"/>
              </a:solidFill>
              <a:latin typeface="+mn-lt"/>
              <a:cs typeface="Helvetica" panose="020B0604020202020204" pitchFamily="34" charset="0"/>
              <a:sym typeface="Helvetica" panose="020B0604020202020204" pitchFamily="34" charset="0"/>
            </a:endParaRPr>
          </a:p>
        </p:txBody>
      </p:sp>
      <p:sp>
        <p:nvSpPr>
          <p:cNvPr id="4112" name="Rectangle 16"/>
          <p:cNvSpPr>
            <a:spLocks/>
          </p:cNvSpPr>
          <p:nvPr/>
        </p:nvSpPr>
        <p:spPr bwMode="auto">
          <a:xfrm>
            <a:off x="8369300" y="6871380"/>
            <a:ext cx="462915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2000" dirty="0" smtClean="0">
                <a:solidFill>
                  <a:schemeClr val="bg1"/>
                </a:solidFill>
                <a:latin typeface="+mn-lt"/>
                <a:ea typeface="Bodoni SvtyTwo ITC TT-Book" charset="0"/>
                <a:cs typeface="Bodoni SvtyTwo ITC TT-Book" charset="0"/>
                <a:sym typeface="Bodoni SvtyTwo ITC TT-Book" charset="0"/>
              </a:rPr>
              <a:t>Faver, Burns, Marshall, Zheng, Sherrill, &amp; Merz</a:t>
            </a:r>
            <a:r>
              <a:rPr lang="en-US" altLang="en-US" sz="2000" dirty="0" smtClean="0">
                <a:solidFill>
                  <a:schemeClr val="bg1"/>
                </a:solidFill>
                <a:latin typeface="+mn-lt"/>
                <a:ea typeface="Bodoni SvtyTwo ITC TT-BookIta" charset="0"/>
                <a:cs typeface="Bodoni SvtyTwo ITC TT-BookIta" charset="0"/>
                <a:sym typeface="Bodoni SvtyTwo ITC TT-BookIta" charset="0"/>
              </a:rPr>
              <a:t>, in preparation</a:t>
            </a:r>
            <a:endParaRPr lang="en-US" altLang="en-US" sz="2000" dirty="0" smtClean="0">
              <a:solidFill>
                <a:schemeClr val="bg1"/>
              </a:solidFill>
              <a:latin typeface="+mn-lt"/>
              <a:ea typeface="Bodoni SvtyTwo ITC TT-Book" charset="0"/>
              <a:cs typeface="Bodoni SvtyTwo ITC TT-Book" charset="0"/>
              <a:sym typeface="Bodoni SvtyTwo ITC TT-Book" charset="0"/>
            </a:endParaRPr>
          </a:p>
        </p:txBody>
      </p:sp>
      <p:pic>
        <p:nvPicPr>
          <p:cNvPr id="2" name="Picture 1"/>
          <p:cNvPicPr>
            <a:picLocks noChangeAspect="1"/>
          </p:cNvPicPr>
          <p:nvPr/>
        </p:nvPicPr>
        <p:blipFill>
          <a:blip r:embed="rId6"/>
          <a:stretch>
            <a:fillRect/>
          </a:stretch>
        </p:blipFill>
        <p:spPr>
          <a:xfrm>
            <a:off x="585810" y="2022348"/>
            <a:ext cx="2933040" cy="2483105"/>
          </a:xfrm>
          <a:prstGeom prst="rect">
            <a:avLst/>
          </a:prstGeom>
        </p:spPr>
      </p:pic>
    </p:spTree>
    <p:extLst>
      <p:ext uri="{BB962C8B-B14F-4D97-AF65-F5344CB8AC3E}">
        <p14:creationId xmlns:p14="http://schemas.microsoft.com/office/powerpoint/2010/main" val="344705115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Current (Unsustainable) State of Affairs</a:t>
            </a:r>
            <a:endParaRPr lang="en-US" dirty="0"/>
          </a:p>
        </p:txBody>
      </p:sp>
      <p:sp>
        <p:nvSpPr>
          <p:cNvPr id="3" name="Content Placeholder 2"/>
          <p:cNvSpPr>
            <a:spLocks noGrp="1"/>
          </p:cNvSpPr>
          <p:nvPr>
            <p:ph idx="1"/>
          </p:nvPr>
        </p:nvSpPr>
        <p:spPr>
          <a:xfrm>
            <a:off x="242207" y="7690530"/>
            <a:ext cx="12458700" cy="1741488"/>
          </a:xfrm>
        </p:spPr>
        <p:txBody>
          <a:bodyPr/>
          <a:lstStyle/>
          <a:p>
            <a:r>
              <a:rPr lang="en-US" dirty="0" smtClean="0"/>
              <a:t>Substantial duplication of effort</a:t>
            </a:r>
          </a:p>
          <a:p>
            <a:r>
              <a:rPr lang="en-US" dirty="0" smtClean="0"/>
              <a:t>Delays making new methods available to users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27</a:t>
            </a:fld>
            <a:endParaRPr lang="en-US">
              <a:solidFill>
                <a:srgbClr val="FFFFFF"/>
              </a:solidFill>
            </a:endParaRPr>
          </a:p>
        </p:txBody>
      </p:sp>
      <p:grpSp>
        <p:nvGrpSpPr>
          <p:cNvPr id="23" name="Group 22"/>
          <p:cNvGrpSpPr/>
          <p:nvPr/>
        </p:nvGrpSpPr>
        <p:grpSpPr>
          <a:xfrm>
            <a:off x="5258245" y="2177800"/>
            <a:ext cx="2514633" cy="5339354"/>
            <a:chOff x="5258245" y="2177800"/>
            <a:chExt cx="2514633" cy="5339354"/>
          </a:xfrm>
        </p:grpSpPr>
        <p:pic>
          <p:nvPicPr>
            <p:cNvPr id="10" name="Picture 9"/>
            <p:cNvPicPr>
              <a:picLocks noChangeAspect="1"/>
            </p:cNvPicPr>
            <p:nvPr/>
          </p:nvPicPr>
          <p:blipFill>
            <a:blip r:embed="rId2"/>
            <a:stretch>
              <a:fillRect/>
            </a:stretch>
          </p:blipFill>
          <p:spPr>
            <a:xfrm>
              <a:off x="5258245" y="2177800"/>
              <a:ext cx="2514633" cy="566737"/>
            </a:xfrm>
            <a:prstGeom prst="rect">
              <a:avLst/>
            </a:prstGeom>
          </p:spPr>
        </p:pic>
        <p:grpSp>
          <p:nvGrpSpPr>
            <p:cNvPr id="19" name="Group 18"/>
            <p:cNvGrpSpPr/>
            <p:nvPr/>
          </p:nvGrpSpPr>
          <p:grpSpPr>
            <a:xfrm>
              <a:off x="5258261" y="3238337"/>
              <a:ext cx="2514600" cy="4278817"/>
              <a:chOff x="5214257" y="3238338"/>
              <a:chExt cx="2514600" cy="4278817"/>
            </a:xfrm>
          </p:grpSpPr>
          <p:sp>
            <p:nvSpPr>
              <p:cNvPr id="13" name="Flowchart: Magnetic Disk 12"/>
              <p:cNvSpPr/>
              <p:nvPr/>
            </p:nvSpPr>
            <p:spPr bwMode="auto">
              <a:xfrm>
                <a:off x="5214257" y="3238338"/>
                <a:ext cx="2514600" cy="4278817"/>
              </a:xfrm>
              <a:prstGeom prst="flowChartMagneticDisk">
                <a:avLst/>
              </a:prstGeom>
              <a:solidFill>
                <a:schemeClr val="accent5">
                  <a:lumMod val="75000"/>
                </a:schemeClr>
              </a:solidFill>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TextBox 13"/>
              <p:cNvSpPr txBox="1"/>
              <p:nvPr/>
            </p:nvSpPr>
            <p:spPr>
              <a:xfrm>
                <a:off x="5488820" y="4645222"/>
                <a:ext cx="2078381" cy="2554545"/>
              </a:xfrm>
              <a:prstGeom prst="rect">
                <a:avLst/>
              </a:prstGeom>
              <a:noFill/>
            </p:spPr>
            <p:txBody>
              <a:bodyPr wrap="square" rtlCol="0">
                <a:spAutoFit/>
              </a:bodyPr>
              <a:lstStyle/>
              <a:p>
                <a:r>
                  <a:rPr lang="en-US" sz="3200" dirty="0" smtClean="0">
                    <a:solidFill>
                      <a:schemeClr val="tx1"/>
                    </a:solidFill>
                    <a:latin typeface="+mn-lt"/>
                  </a:rPr>
                  <a:t>Integrals</a:t>
                </a:r>
              </a:p>
              <a:p>
                <a:r>
                  <a:rPr lang="en-US" sz="3200" dirty="0" smtClean="0">
                    <a:solidFill>
                      <a:schemeClr val="tx1"/>
                    </a:solidFill>
                    <a:latin typeface="+mn-lt"/>
                  </a:rPr>
                  <a:t>HF</a:t>
                </a:r>
              </a:p>
              <a:p>
                <a:r>
                  <a:rPr lang="en-US" sz="3200" dirty="0" smtClean="0">
                    <a:solidFill>
                      <a:schemeClr val="tx1"/>
                    </a:solidFill>
                    <a:latin typeface="+mn-lt"/>
                  </a:rPr>
                  <a:t>DFT</a:t>
                </a:r>
              </a:p>
              <a:p>
                <a:r>
                  <a:rPr lang="en-US" sz="3200" dirty="0" smtClean="0">
                    <a:solidFill>
                      <a:schemeClr val="tx1"/>
                    </a:solidFill>
                    <a:latin typeface="+mn-lt"/>
                  </a:rPr>
                  <a:t>MP2</a:t>
                </a:r>
                <a:endParaRPr lang="en-US" sz="3200" dirty="0">
                  <a:solidFill>
                    <a:schemeClr val="tx1"/>
                  </a:solidFill>
                  <a:latin typeface="+mn-lt"/>
                </a:endParaRPr>
              </a:p>
              <a:p>
                <a:r>
                  <a:rPr lang="en-US" sz="3200" dirty="0" smtClean="0">
                    <a:solidFill>
                      <a:schemeClr val="tx1"/>
                    </a:solidFill>
                    <a:latin typeface="+mn-lt"/>
                  </a:rPr>
                  <a:t>EFP</a:t>
                </a:r>
              </a:p>
            </p:txBody>
          </p:sp>
        </p:grpSp>
      </p:grpSp>
      <p:grpSp>
        <p:nvGrpSpPr>
          <p:cNvPr id="24" name="Group 23"/>
          <p:cNvGrpSpPr/>
          <p:nvPr/>
        </p:nvGrpSpPr>
        <p:grpSpPr>
          <a:xfrm>
            <a:off x="9483926" y="1651342"/>
            <a:ext cx="2514600" cy="5865812"/>
            <a:chOff x="9483926" y="1651342"/>
            <a:chExt cx="2514600" cy="5865812"/>
          </a:xfrm>
        </p:grpSpPr>
        <p:grpSp>
          <p:nvGrpSpPr>
            <p:cNvPr id="11" name="Group 10"/>
            <p:cNvGrpSpPr/>
            <p:nvPr/>
          </p:nvGrpSpPr>
          <p:grpSpPr>
            <a:xfrm>
              <a:off x="9483926" y="3238337"/>
              <a:ext cx="2514600" cy="4278817"/>
              <a:chOff x="4738007" y="3072221"/>
              <a:chExt cx="2514600" cy="4278817"/>
            </a:xfrm>
          </p:grpSpPr>
          <p:sp>
            <p:nvSpPr>
              <p:cNvPr id="8" name="Flowchart: Magnetic Disk 7"/>
              <p:cNvSpPr/>
              <p:nvPr/>
            </p:nvSpPr>
            <p:spPr bwMode="auto">
              <a:xfrm>
                <a:off x="4738007" y="3072221"/>
                <a:ext cx="2514600" cy="4278817"/>
              </a:xfrm>
              <a:prstGeom prst="flowChartMagneticDisk">
                <a:avLst/>
              </a:prstGeom>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TextBox 8"/>
              <p:cNvSpPr txBox="1"/>
              <p:nvPr/>
            </p:nvSpPr>
            <p:spPr>
              <a:xfrm>
                <a:off x="5044109" y="4457002"/>
                <a:ext cx="2078381" cy="2554545"/>
              </a:xfrm>
              <a:prstGeom prst="rect">
                <a:avLst/>
              </a:prstGeom>
              <a:noFill/>
            </p:spPr>
            <p:txBody>
              <a:bodyPr wrap="square" rtlCol="0">
                <a:spAutoFit/>
              </a:bodyPr>
              <a:lstStyle/>
              <a:p>
                <a:r>
                  <a:rPr lang="en-US" sz="3200" dirty="0" smtClean="0">
                    <a:solidFill>
                      <a:schemeClr val="tx1"/>
                    </a:solidFill>
                    <a:latin typeface="+mn-lt"/>
                  </a:rPr>
                  <a:t>Integrals</a:t>
                </a:r>
              </a:p>
              <a:p>
                <a:r>
                  <a:rPr lang="en-US" sz="3200" dirty="0" smtClean="0">
                    <a:solidFill>
                      <a:schemeClr val="tx1"/>
                    </a:solidFill>
                    <a:latin typeface="+mn-lt"/>
                  </a:rPr>
                  <a:t>HF</a:t>
                </a:r>
              </a:p>
              <a:p>
                <a:r>
                  <a:rPr lang="en-US" sz="3200" dirty="0" smtClean="0">
                    <a:solidFill>
                      <a:schemeClr val="tx1"/>
                    </a:solidFill>
                    <a:latin typeface="+mn-lt"/>
                  </a:rPr>
                  <a:t>DFT</a:t>
                </a:r>
              </a:p>
              <a:p>
                <a:r>
                  <a:rPr lang="en-US" sz="3200" dirty="0" smtClean="0">
                    <a:solidFill>
                      <a:schemeClr val="tx1"/>
                    </a:solidFill>
                    <a:latin typeface="+mn-lt"/>
                  </a:rPr>
                  <a:t>MP2</a:t>
                </a:r>
              </a:p>
              <a:p>
                <a:r>
                  <a:rPr lang="en-US" sz="3200" dirty="0" smtClean="0">
                    <a:solidFill>
                      <a:schemeClr val="tx1"/>
                    </a:solidFill>
                    <a:latin typeface="+mn-lt"/>
                  </a:rPr>
                  <a:t>SAPT</a:t>
                </a:r>
              </a:p>
            </p:txBody>
          </p: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400" y="1651342"/>
              <a:ext cx="1619653" cy="1619653"/>
            </a:xfrm>
            <a:prstGeom prst="rect">
              <a:avLst/>
            </a:prstGeom>
          </p:spPr>
        </p:pic>
      </p:grpSp>
      <p:grpSp>
        <p:nvGrpSpPr>
          <p:cNvPr id="22" name="Group 21"/>
          <p:cNvGrpSpPr/>
          <p:nvPr/>
        </p:nvGrpSpPr>
        <p:grpSpPr>
          <a:xfrm>
            <a:off x="1207118" y="2068540"/>
            <a:ext cx="2514600" cy="5448614"/>
            <a:chOff x="1207118" y="2068540"/>
            <a:chExt cx="2514600" cy="5448614"/>
          </a:xfrm>
        </p:grpSpPr>
        <p:grpSp>
          <p:nvGrpSpPr>
            <p:cNvPr id="20" name="Group 19"/>
            <p:cNvGrpSpPr/>
            <p:nvPr/>
          </p:nvGrpSpPr>
          <p:grpSpPr>
            <a:xfrm>
              <a:off x="1207118" y="3238337"/>
              <a:ext cx="2514600" cy="4278817"/>
              <a:chOff x="1207118" y="3238338"/>
              <a:chExt cx="2514600" cy="4278817"/>
            </a:xfrm>
          </p:grpSpPr>
          <p:sp>
            <p:nvSpPr>
              <p:cNvPr id="16" name="Flowchart: Magnetic Disk 15"/>
              <p:cNvSpPr/>
              <p:nvPr/>
            </p:nvSpPr>
            <p:spPr bwMode="auto">
              <a:xfrm>
                <a:off x="1207118" y="3238338"/>
                <a:ext cx="2514600" cy="4278817"/>
              </a:xfrm>
              <a:prstGeom prst="flowChartMagneticDisk">
                <a:avLst/>
              </a:prstGeom>
              <a:solidFill>
                <a:srgbClr val="FFC000"/>
              </a:solidFill>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TextBox 16"/>
              <p:cNvSpPr txBox="1"/>
              <p:nvPr/>
            </p:nvSpPr>
            <p:spPr>
              <a:xfrm>
                <a:off x="1513220" y="4623119"/>
                <a:ext cx="2078381" cy="2554545"/>
              </a:xfrm>
              <a:prstGeom prst="rect">
                <a:avLst/>
              </a:prstGeom>
              <a:noFill/>
            </p:spPr>
            <p:txBody>
              <a:bodyPr wrap="square" rtlCol="0">
                <a:spAutoFit/>
              </a:bodyPr>
              <a:lstStyle/>
              <a:p>
                <a:r>
                  <a:rPr lang="en-US" sz="3200" dirty="0" smtClean="0">
                    <a:solidFill>
                      <a:schemeClr val="tx1"/>
                    </a:solidFill>
                    <a:latin typeface="+mn-lt"/>
                  </a:rPr>
                  <a:t>Integrals</a:t>
                </a:r>
              </a:p>
              <a:p>
                <a:r>
                  <a:rPr lang="en-US" sz="3200" dirty="0" smtClean="0">
                    <a:solidFill>
                      <a:schemeClr val="tx1"/>
                    </a:solidFill>
                    <a:latin typeface="+mn-lt"/>
                  </a:rPr>
                  <a:t>HF</a:t>
                </a:r>
              </a:p>
              <a:p>
                <a:r>
                  <a:rPr lang="en-US" sz="3200" dirty="0">
                    <a:solidFill>
                      <a:schemeClr val="tx1"/>
                    </a:solidFill>
                    <a:latin typeface="+mn-lt"/>
                  </a:rPr>
                  <a:t>-</a:t>
                </a:r>
                <a:endParaRPr lang="en-US" sz="3200" dirty="0" smtClean="0">
                  <a:solidFill>
                    <a:schemeClr val="tx1"/>
                  </a:solidFill>
                  <a:latin typeface="+mn-lt"/>
                </a:endParaRPr>
              </a:p>
              <a:p>
                <a:r>
                  <a:rPr lang="en-US" sz="3200" dirty="0" smtClean="0">
                    <a:solidFill>
                      <a:schemeClr val="tx1"/>
                    </a:solidFill>
                    <a:latin typeface="+mn-lt"/>
                  </a:rPr>
                  <a:t>MP2</a:t>
                </a:r>
                <a:endParaRPr lang="en-US" sz="3200" dirty="0">
                  <a:solidFill>
                    <a:schemeClr val="tx1"/>
                  </a:solidFill>
                  <a:latin typeface="+mn-lt"/>
                </a:endParaRPr>
              </a:p>
              <a:p>
                <a:r>
                  <a:rPr lang="en-US" sz="3200" dirty="0" smtClean="0">
                    <a:solidFill>
                      <a:schemeClr val="tx1"/>
                    </a:solidFill>
                    <a:latin typeface="+mn-lt"/>
                  </a:rPr>
                  <a:t>CC Hessian</a:t>
                </a:r>
              </a:p>
            </p:txBody>
          </p:sp>
        </p:grpSp>
        <p:pic>
          <p:nvPicPr>
            <p:cNvPr id="21" name="Picture 20"/>
            <p:cNvPicPr>
              <a:picLocks noChangeAspect="1"/>
            </p:cNvPicPr>
            <p:nvPr/>
          </p:nvPicPr>
          <p:blipFill>
            <a:blip r:embed="rId4"/>
            <a:stretch>
              <a:fillRect/>
            </a:stretch>
          </p:blipFill>
          <p:spPr>
            <a:xfrm>
              <a:off x="1293725" y="2068540"/>
              <a:ext cx="2341387" cy="785257"/>
            </a:xfrm>
            <a:prstGeom prst="rect">
              <a:avLst/>
            </a:prstGeom>
          </p:spPr>
        </p:pic>
      </p:grpSp>
    </p:spTree>
    <p:extLst>
      <p:ext uri="{BB962C8B-B14F-4D97-AF65-F5344CB8AC3E}">
        <p14:creationId xmlns:p14="http://schemas.microsoft.com/office/powerpoint/2010/main" val="3027370872"/>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Sustainability Strategy #1: “Mix &amp; Match”</a:t>
            </a:r>
            <a:endParaRPr lang="en-US" dirty="0"/>
          </a:p>
        </p:txBody>
      </p:sp>
      <p:sp>
        <p:nvSpPr>
          <p:cNvPr id="3" name="Content Placeholder 2"/>
          <p:cNvSpPr>
            <a:spLocks noGrp="1"/>
          </p:cNvSpPr>
          <p:nvPr>
            <p:ph idx="1"/>
          </p:nvPr>
        </p:nvSpPr>
        <p:spPr>
          <a:xfrm>
            <a:off x="242207" y="7690530"/>
            <a:ext cx="12458700" cy="1741488"/>
          </a:xfrm>
        </p:spPr>
        <p:txBody>
          <a:bodyPr/>
          <a:lstStyle/>
          <a:p>
            <a:r>
              <a:rPr lang="en-US" dirty="0"/>
              <a:t>N</a:t>
            </a:r>
            <a:r>
              <a:rPr lang="en-US" dirty="0" smtClean="0"/>
              <a:t>ot too daunting is we start by passing only basic info: geometries, basis sets, energies, gradients Hessians</a:t>
            </a:r>
          </a:p>
          <a:p>
            <a:r>
              <a:rPr lang="en-US" dirty="0" smtClean="0"/>
              <a:t>But we don‘t want to write O(</a:t>
            </a:r>
            <a:r>
              <a:rPr lang="en-US" i="1" dirty="0" smtClean="0"/>
              <a:t>n</a:t>
            </a:r>
            <a:r>
              <a:rPr lang="en-US" baseline="30000" dirty="0" smtClean="0"/>
              <a:t>2</a:t>
            </a:r>
            <a:r>
              <a:rPr lang="en-US" dirty="0" smtClean="0"/>
              <a:t>) interfaces!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28</a:t>
            </a:fld>
            <a:endParaRPr lang="en-US">
              <a:solidFill>
                <a:srgbClr val="FFFFFF"/>
              </a:solidFill>
            </a:endParaRPr>
          </a:p>
        </p:txBody>
      </p:sp>
      <p:grpSp>
        <p:nvGrpSpPr>
          <p:cNvPr id="23" name="Group 22"/>
          <p:cNvGrpSpPr/>
          <p:nvPr/>
        </p:nvGrpSpPr>
        <p:grpSpPr>
          <a:xfrm>
            <a:off x="5258245" y="2177800"/>
            <a:ext cx="2514633" cy="5339354"/>
            <a:chOff x="5258245" y="2177800"/>
            <a:chExt cx="2514633" cy="5339354"/>
          </a:xfrm>
        </p:grpSpPr>
        <p:pic>
          <p:nvPicPr>
            <p:cNvPr id="10" name="Picture 9"/>
            <p:cNvPicPr>
              <a:picLocks noChangeAspect="1"/>
            </p:cNvPicPr>
            <p:nvPr/>
          </p:nvPicPr>
          <p:blipFill>
            <a:blip r:embed="rId2"/>
            <a:stretch>
              <a:fillRect/>
            </a:stretch>
          </p:blipFill>
          <p:spPr>
            <a:xfrm>
              <a:off x="5258245" y="2177800"/>
              <a:ext cx="2514633" cy="566737"/>
            </a:xfrm>
            <a:prstGeom prst="rect">
              <a:avLst/>
            </a:prstGeom>
          </p:spPr>
        </p:pic>
        <p:grpSp>
          <p:nvGrpSpPr>
            <p:cNvPr id="19" name="Group 18"/>
            <p:cNvGrpSpPr/>
            <p:nvPr/>
          </p:nvGrpSpPr>
          <p:grpSpPr>
            <a:xfrm>
              <a:off x="5258261" y="3238337"/>
              <a:ext cx="2514600" cy="4278817"/>
              <a:chOff x="5214257" y="3238338"/>
              <a:chExt cx="2514600" cy="4278817"/>
            </a:xfrm>
          </p:grpSpPr>
          <p:sp>
            <p:nvSpPr>
              <p:cNvPr id="13" name="Flowchart: Magnetic Disk 12"/>
              <p:cNvSpPr/>
              <p:nvPr/>
            </p:nvSpPr>
            <p:spPr bwMode="auto">
              <a:xfrm>
                <a:off x="5214257" y="3238338"/>
                <a:ext cx="2514600" cy="4278817"/>
              </a:xfrm>
              <a:prstGeom prst="flowChartMagneticDisk">
                <a:avLst/>
              </a:prstGeom>
              <a:solidFill>
                <a:schemeClr val="accent5">
                  <a:lumMod val="75000"/>
                </a:schemeClr>
              </a:solidFill>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TextBox 13"/>
              <p:cNvSpPr txBox="1"/>
              <p:nvPr/>
            </p:nvSpPr>
            <p:spPr>
              <a:xfrm>
                <a:off x="5488821" y="4645222"/>
                <a:ext cx="1960176" cy="2554545"/>
              </a:xfrm>
              <a:prstGeom prst="rect">
                <a:avLst/>
              </a:prstGeom>
              <a:noFill/>
            </p:spPr>
            <p:txBody>
              <a:bodyPr wrap="square" rtlCol="0">
                <a:spAutoFit/>
              </a:bodyPr>
              <a:lstStyle/>
              <a:p>
                <a:r>
                  <a:rPr lang="en-US" sz="3200" dirty="0" smtClean="0">
                    <a:solidFill>
                      <a:schemeClr val="tx1"/>
                    </a:solidFill>
                    <a:latin typeface="+mn-lt"/>
                  </a:rPr>
                  <a:t>Integrals</a:t>
                </a:r>
              </a:p>
              <a:p>
                <a:r>
                  <a:rPr lang="en-US" sz="3200" dirty="0" smtClean="0">
                    <a:solidFill>
                      <a:schemeClr val="tx1"/>
                    </a:solidFill>
                    <a:latin typeface="+mn-lt"/>
                  </a:rPr>
                  <a:t>HF</a:t>
                </a:r>
              </a:p>
              <a:p>
                <a:r>
                  <a:rPr lang="en-US" sz="3200" dirty="0" smtClean="0">
                    <a:solidFill>
                      <a:schemeClr val="tx1"/>
                    </a:solidFill>
                    <a:latin typeface="+mn-lt"/>
                  </a:rPr>
                  <a:t>DFT</a:t>
                </a:r>
              </a:p>
              <a:p>
                <a:r>
                  <a:rPr lang="en-US" sz="3200" dirty="0" smtClean="0">
                    <a:solidFill>
                      <a:schemeClr val="tx1"/>
                    </a:solidFill>
                    <a:latin typeface="+mn-lt"/>
                  </a:rPr>
                  <a:t>MP2</a:t>
                </a:r>
                <a:endParaRPr lang="en-US" sz="3200" dirty="0">
                  <a:solidFill>
                    <a:schemeClr val="tx1"/>
                  </a:solidFill>
                  <a:latin typeface="+mn-lt"/>
                </a:endParaRPr>
              </a:p>
              <a:p>
                <a:r>
                  <a:rPr lang="en-US" sz="3200" dirty="0" smtClean="0">
                    <a:solidFill>
                      <a:schemeClr val="tx1"/>
                    </a:solidFill>
                    <a:latin typeface="+mn-lt"/>
                  </a:rPr>
                  <a:t>EFP</a:t>
                </a:r>
              </a:p>
            </p:txBody>
          </p:sp>
        </p:grpSp>
      </p:grpSp>
      <p:grpSp>
        <p:nvGrpSpPr>
          <p:cNvPr id="24" name="Group 23"/>
          <p:cNvGrpSpPr/>
          <p:nvPr/>
        </p:nvGrpSpPr>
        <p:grpSpPr>
          <a:xfrm>
            <a:off x="9483926" y="1651342"/>
            <a:ext cx="2514600" cy="5865812"/>
            <a:chOff x="9483926" y="1651342"/>
            <a:chExt cx="2514600" cy="5865812"/>
          </a:xfrm>
        </p:grpSpPr>
        <p:grpSp>
          <p:nvGrpSpPr>
            <p:cNvPr id="11" name="Group 10"/>
            <p:cNvGrpSpPr/>
            <p:nvPr/>
          </p:nvGrpSpPr>
          <p:grpSpPr>
            <a:xfrm>
              <a:off x="9483926" y="3238337"/>
              <a:ext cx="2514600" cy="4278817"/>
              <a:chOff x="4738007" y="3072221"/>
              <a:chExt cx="2514600" cy="4278817"/>
            </a:xfrm>
          </p:grpSpPr>
          <p:sp>
            <p:nvSpPr>
              <p:cNvPr id="8" name="Flowchart: Magnetic Disk 7"/>
              <p:cNvSpPr/>
              <p:nvPr/>
            </p:nvSpPr>
            <p:spPr bwMode="auto">
              <a:xfrm>
                <a:off x="4738007" y="3072221"/>
                <a:ext cx="2514600" cy="4278817"/>
              </a:xfrm>
              <a:prstGeom prst="flowChartMagneticDisk">
                <a:avLst/>
              </a:prstGeom>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TextBox 8"/>
              <p:cNvSpPr txBox="1"/>
              <p:nvPr/>
            </p:nvSpPr>
            <p:spPr>
              <a:xfrm>
                <a:off x="5044109" y="4457002"/>
                <a:ext cx="2078381" cy="2554545"/>
              </a:xfrm>
              <a:prstGeom prst="rect">
                <a:avLst/>
              </a:prstGeom>
              <a:noFill/>
            </p:spPr>
            <p:txBody>
              <a:bodyPr wrap="square" rtlCol="0">
                <a:spAutoFit/>
              </a:bodyPr>
              <a:lstStyle/>
              <a:p>
                <a:r>
                  <a:rPr lang="en-US" sz="3200" dirty="0" smtClean="0">
                    <a:solidFill>
                      <a:schemeClr val="tx1"/>
                    </a:solidFill>
                    <a:latin typeface="+mn-lt"/>
                  </a:rPr>
                  <a:t>Integrals</a:t>
                </a:r>
              </a:p>
              <a:p>
                <a:r>
                  <a:rPr lang="en-US" sz="3200" dirty="0" smtClean="0">
                    <a:solidFill>
                      <a:schemeClr val="tx1"/>
                    </a:solidFill>
                    <a:latin typeface="+mn-lt"/>
                  </a:rPr>
                  <a:t>HF</a:t>
                </a:r>
              </a:p>
              <a:p>
                <a:r>
                  <a:rPr lang="en-US" sz="3200" dirty="0" smtClean="0">
                    <a:solidFill>
                      <a:schemeClr val="tx1"/>
                    </a:solidFill>
                    <a:latin typeface="+mn-lt"/>
                  </a:rPr>
                  <a:t>DFT</a:t>
                </a:r>
              </a:p>
              <a:p>
                <a:r>
                  <a:rPr lang="en-US" sz="3200" dirty="0" smtClean="0">
                    <a:solidFill>
                      <a:schemeClr val="tx1"/>
                    </a:solidFill>
                    <a:latin typeface="+mn-lt"/>
                  </a:rPr>
                  <a:t>MP2</a:t>
                </a:r>
              </a:p>
              <a:p>
                <a:r>
                  <a:rPr lang="en-US" sz="3200" dirty="0" smtClean="0">
                    <a:solidFill>
                      <a:schemeClr val="tx1"/>
                    </a:solidFill>
                    <a:latin typeface="+mn-lt"/>
                  </a:rPr>
                  <a:t>SAPT</a:t>
                </a:r>
              </a:p>
            </p:txBody>
          </p: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400" y="1651342"/>
              <a:ext cx="1619653" cy="1619653"/>
            </a:xfrm>
            <a:prstGeom prst="rect">
              <a:avLst/>
            </a:prstGeom>
          </p:spPr>
        </p:pic>
      </p:grpSp>
      <p:grpSp>
        <p:nvGrpSpPr>
          <p:cNvPr id="22" name="Group 21"/>
          <p:cNvGrpSpPr/>
          <p:nvPr/>
        </p:nvGrpSpPr>
        <p:grpSpPr>
          <a:xfrm>
            <a:off x="1207118" y="2068540"/>
            <a:ext cx="2514600" cy="5448614"/>
            <a:chOff x="1207118" y="2068540"/>
            <a:chExt cx="2514600" cy="5448614"/>
          </a:xfrm>
        </p:grpSpPr>
        <p:grpSp>
          <p:nvGrpSpPr>
            <p:cNvPr id="20" name="Group 19"/>
            <p:cNvGrpSpPr/>
            <p:nvPr/>
          </p:nvGrpSpPr>
          <p:grpSpPr>
            <a:xfrm>
              <a:off x="1207118" y="3238337"/>
              <a:ext cx="2514600" cy="4278817"/>
              <a:chOff x="1207118" y="3238338"/>
              <a:chExt cx="2514600" cy="4278817"/>
            </a:xfrm>
          </p:grpSpPr>
          <p:sp>
            <p:nvSpPr>
              <p:cNvPr id="16" name="Flowchart: Magnetic Disk 15"/>
              <p:cNvSpPr/>
              <p:nvPr/>
            </p:nvSpPr>
            <p:spPr bwMode="auto">
              <a:xfrm>
                <a:off x="1207118" y="3238338"/>
                <a:ext cx="2514600" cy="4278817"/>
              </a:xfrm>
              <a:prstGeom prst="flowChartMagneticDisk">
                <a:avLst/>
              </a:prstGeom>
              <a:solidFill>
                <a:srgbClr val="FFC000"/>
              </a:solidFill>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7" name="TextBox 16"/>
              <p:cNvSpPr txBox="1"/>
              <p:nvPr/>
            </p:nvSpPr>
            <p:spPr>
              <a:xfrm>
                <a:off x="1513220" y="4623119"/>
                <a:ext cx="2078381" cy="2554545"/>
              </a:xfrm>
              <a:prstGeom prst="rect">
                <a:avLst/>
              </a:prstGeom>
              <a:noFill/>
            </p:spPr>
            <p:txBody>
              <a:bodyPr wrap="square" rtlCol="0">
                <a:spAutoFit/>
              </a:bodyPr>
              <a:lstStyle/>
              <a:p>
                <a:r>
                  <a:rPr lang="en-US" sz="3200" dirty="0" smtClean="0">
                    <a:solidFill>
                      <a:schemeClr val="tx1"/>
                    </a:solidFill>
                    <a:latin typeface="+mn-lt"/>
                  </a:rPr>
                  <a:t>Integrals</a:t>
                </a:r>
              </a:p>
              <a:p>
                <a:r>
                  <a:rPr lang="en-US" sz="3200" dirty="0" smtClean="0">
                    <a:solidFill>
                      <a:schemeClr val="tx1"/>
                    </a:solidFill>
                    <a:latin typeface="+mn-lt"/>
                  </a:rPr>
                  <a:t>HF</a:t>
                </a:r>
              </a:p>
              <a:p>
                <a:r>
                  <a:rPr lang="en-US" sz="3200" dirty="0">
                    <a:solidFill>
                      <a:schemeClr val="tx1"/>
                    </a:solidFill>
                    <a:latin typeface="+mn-lt"/>
                  </a:rPr>
                  <a:t>-</a:t>
                </a:r>
                <a:endParaRPr lang="en-US" sz="3200" dirty="0" smtClean="0">
                  <a:solidFill>
                    <a:schemeClr val="tx1"/>
                  </a:solidFill>
                  <a:latin typeface="+mn-lt"/>
                </a:endParaRPr>
              </a:p>
              <a:p>
                <a:r>
                  <a:rPr lang="en-US" sz="3200" dirty="0" smtClean="0">
                    <a:solidFill>
                      <a:schemeClr val="tx1"/>
                    </a:solidFill>
                    <a:latin typeface="+mn-lt"/>
                  </a:rPr>
                  <a:t>MP2</a:t>
                </a:r>
                <a:endParaRPr lang="en-US" sz="3200" dirty="0">
                  <a:solidFill>
                    <a:schemeClr val="tx1"/>
                  </a:solidFill>
                  <a:latin typeface="+mn-lt"/>
                </a:endParaRPr>
              </a:p>
              <a:p>
                <a:r>
                  <a:rPr lang="en-US" sz="3200" dirty="0" smtClean="0">
                    <a:solidFill>
                      <a:schemeClr val="tx1"/>
                    </a:solidFill>
                    <a:latin typeface="+mn-lt"/>
                  </a:rPr>
                  <a:t>CC Hessian</a:t>
                </a:r>
              </a:p>
            </p:txBody>
          </p:sp>
        </p:grpSp>
        <p:pic>
          <p:nvPicPr>
            <p:cNvPr id="21" name="Picture 20"/>
            <p:cNvPicPr>
              <a:picLocks noChangeAspect="1"/>
            </p:cNvPicPr>
            <p:nvPr/>
          </p:nvPicPr>
          <p:blipFill>
            <a:blip r:embed="rId4"/>
            <a:stretch>
              <a:fillRect/>
            </a:stretch>
          </p:blipFill>
          <p:spPr>
            <a:xfrm>
              <a:off x="1293725" y="2068540"/>
              <a:ext cx="2341387" cy="785257"/>
            </a:xfrm>
            <a:prstGeom prst="rect">
              <a:avLst/>
            </a:prstGeom>
          </p:spPr>
        </p:pic>
      </p:grpSp>
      <p:sp>
        <p:nvSpPr>
          <p:cNvPr id="5" name="Rectangle 4"/>
          <p:cNvSpPr/>
          <p:nvPr/>
        </p:nvSpPr>
        <p:spPr bwMode="auto">
          <a:xfrm>
            <a:off x="5501310" y="5181600"/>
            <a:ext cx="2023206" cy="444672"/>
          </a:xfrm>
          <a:prstGeom prst="rect">
            <a:avLst/>
          </a:prstGeom>
          <a:noFill/>
          <a:ln>
            <a:solidFill>
              <a:srgbClr val="FF0000"/>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Rectangle 5"/>
          <p:cNvSpPr/>
          <p:nvPr/>
        </p:nvSpPr>
        <p:spPr bwMode="auto">
          <a:xfrm>
            <a:off x="1625600" y="6571592"/>
            <a:ext cx="1828800" cy="628173"/>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5" name="Rectangle 24"/>
          <p:cNvSpPr/>
          <p:nvPr/>
        </p:nvSpPr>
        <p:spPr bwMode="auto">
          <a:xfrm>
            <a:off x="9931400" y="6611016"/>
            <a:ext cx="1676401" cy="563268"/>
          </a:xfrm>
          <a:prstGeom prst="rect">
            <a:avLst/>
          </a:prstGeom>
          <a:no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Elbow Connector 11"/>
          <p:cNvCxnSpPr>
            <a:endCxn id="5" idx="1"/>
          </p:cNvCxnSpPr>
          <p:nvPr/>
        </p:nvCxnSpPr>
        <p:spPr bwMode="auto">
          <a:xfrm flipV="1">
            <a:off x="3454400" y="5403936"/>
            <a:ext cx="2046910" cy="1454064"/>
          </a:xfrm>
          <a:prstGeom prst="bentConnector3">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26" name="Elbow Connector 25"/>
          <p:cNvCxnSpPr>
            <a:stCxn id="5" idx="3"/>
            <a:endCxn id="25" idx="1"/>
          </p:cNvCxnSpPr>
          <p:nvPr/>
        </p:nvCxnSpPr>
        <p:spPr bwMode="auto">
          <a:xfrm>
            <a:off x="7524516" y="5403936"/>
            <a:ext cx="2406884" cy="1488714"/>
          </a:xfrm>
          <a:prstGeom prst="bentConnector3">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280981215"/>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Driver for Quantum Chemistry</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29</a:t>
            </a:fld>
            <a:endParaRPr lang="en-US">
              <a:solidFill>
                <a:srgbClr val="FFFFFF"/>
              </a:solidFill>
            </a:endParaRPr>
          </a:p>
        </p:txBody>
      </p:sp>
      <p:sp>
        <p:nvSpPr>
          <p:cNvPr id="7" name="TextBox 6"/>
          <p:cNvSpPr txBox="1"/>
          <p:nvPr/>
        </p:nvSpPr>
        <p:spPr>
          <a:xfrm>
            <a:off x="622300" y="3784602"/>
            <a:ext cx="1473200" cy="830997"/>
          </a:xfrm>
          <a:prstGeom prst="rect">
            <a:avLst/>
          </a:prstGeom>
          <a:noFill/>
        </p:spPr>
        <p:txBody>
          <a:bodyPr wrap="square" rtlCol="0">
            <a:spAutoFit/>
          </a:bodyPr>
          <a:lstStyle/>
          <a:p>
            <a:pPr algn="l"/>
            <a:r>
              <a:rPr lang="en-US" sz="2400" dirty="0" smtClean="0">
                <a:latin typeface="+mn-lt"/>
              </a:rPr>
              <a:t>Lori Burns </a:t>
            </a:r>
            <a:br>
              <a:rPr lang="en-US" sz="2400" dirty="0" smtClean="0">
                <a:latin typeface="+mn-lt"/>
              </a:rPr>
            </a:br>
            <a:r>
              <a:rPr lang="en-US" sz="2400" dirty="0" smtClean="0">
                <a:latin typeface="+mn-lt"/>
              </a:rPr>
              <a:t>(Ga Tech)</a:t>
            </a:r>
            <a:endParaRPr lang="en-US" sz="2400" dirty="0">
              <a:latin typeface="+mn-lt"/>
            </a:endParaRPr>
          </a:p>
        </p:txBody>
      </p:sp>
      <p:pic>
        <p:nvPicPr>
          <p:cNvPr id="3074" name="Picture 2" descr="http://vergil.chemistry.gatech.edu/grafx/images/qcdb-figure-ssi-20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383" y="2133600"/>
            <a:ext cx="9653223" cy="63928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p:cNvPicPr>
          <p:nvPr/>
        </p:nvPicPr>
        <p:blipFill>
          <a:blip r:embed="rId3">
            <a:extLst/>
          </a:blip>
          <a:stretch>
            <a:fillRect/>
          </a:stretch>
        </p:blipFill>
        <p:spPr>
          <a:xfrm>
            <a:off x="612260" y="1814323"/>
            <a:ext cx="1493281" cy="1970279"/>
          </a:xfrm>
          <a:prstGeom prst="rect">
            <a:avLst/>
          </a:prstGeom>
          <a:effectLst/>
        </p:spPr>
      </p:pic>
      <p:pic>
        <p:nvPicPr>
          <p:cNvPr id="9" name="Picture 8"/>
          <p:cNvPicPr>
            <a:picLocks/>
          </p:cNvPicPr>
          <p:nvPr/>
        </p:nvPicPr>
        <p:blipFill>
          <a:blip r:embed="rId4">
            <a:extLst/>
          </a:blip>
          <a:stretch>
            <a:fillRect/>
          </a:stretch>
        </p:blipFill>
        <p:spPr>
          <a:xfrm>
            <a:off x="625769" y="4958464"/>
            <a:ext cx="1466263" cy="1970279"/>
          </a:xfrm>
          <a:prstGeom prst="rect">
            <a:avLst/>
          </a:prstGeom>
          <a:effectLst/>
        </p:spPr>
      </p:pic>
      <p:sp>
        <p:nvSpPr>
          <p:cNvPr id="10" name="TextBox 9"/>
          <p:cNvSpPr txBox="1"/>
          <p:nvPr/>
        </p:nvSpPr>
        <p:spPr>
          <a:xfrm>
            <a:off x="406400" y="6931994"/>
            <a:ext cx="1905000" cy="830997"/>
          </a:xfrm>
          <a:prstGeom prst="rect">
            <a:avLst/>
          </a:prstGeom>
          <a:noFill/>
        </p:spPr>
        <p:txBody>
          <a:bodyPr wrap="square" rtlCol="0">
            <a:spAutoFit/>
          </a:bodyPr>
          <a:lstStyle/>
          <a:p>
            <a:pPr algn="l"/>
            <a:r>
              <a:rPr lang="en-US" sz="2400" dirty="0" smtClean="0">
                <a:latin typeface="+mn-lt"/>
              </a:rPr>
              <a:t>Daniel Smith</a:t>
            </a:r>
            <a:br>
              <a:rPr lang="en-US" sz="2400" dirty="0" smtClean="0">
                <a:latin typeface="+mn-lt"/>
              </a:rPr>
            </a:br>
            <a:r>
              <a:rPr lang="en-US" sz="2400" dirty="0" smtClean="0">
                <a:latin typeface="+mn-lt"/>
              </a:rPr>
              <a:t>(Ga Tech)</a:t>
            </a:r>
            <a:endParaRPr lang="en-US" sz="2400" dirty="0">
              <a:latin typeface="+mn-lt"/>
            </a:endParaRPr>
          </a:p>
        </p:txBody>
      </p:sp>
    </p:spTree>
    <p:extLst>
      <p:ext uri="{BB962C8B-B14F-4D97-AF65-F5344CB8AC3E}">
        <p14:creationId xmlns:p14="http://schemas.microsoft.com/office/powerpoint/2010/main" val="317920562"/>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5538" name="Title 4"/>
          <p:cNvSpPr>
            <a:spLocks noGrp="1"/>
          </p:cNvSpPr>
          <p:nvPr>
            <p:ph type="title"/>
          </p:nvPr>
        </p:nvSpPr>
        <p:spPr>
          <a:xfrm>
            <a:off x="650240" y="26247"/>
            <a:ext cx="11704320" cy="1625600"/>
          </a:xfrm>
        </p:spPr>
        <p:txBody>
          <a:bodyPr/>
          <a:lstStyle/>
          <a:p>
            <a:r>
              <a:rPr lang="en-US" sz="5400" dirty="0" smtClean="0"/>
              <a:t>PSI4: Core Team</a:t>
            </a:r>
          </a:p>
        </p:txBody>
      </p:sp>
      <p:sp>
        <p:nvSpPr>
          <p:cNvPr id="10" name="Content Placeholder 2"/>
          <p:cNvSpPr>
            <a:spLocks noGrp="1"/>
          </p:cNvSpPr>
          <p:nvPr>
            <p:ph idx="1"/>
          </p:nvPr>
        </p:nvSpPr>
        <p:spPr>
          <a:xfrm>
            <a:off x="330200" y="2209800"/>
            <a:ext cx="6324600" cy="7048500"/>
          </a:xfrm>
        </p:spPr>
        <p:txBody>
          <a:bodyPr>
            <a:normAutofit fontScale="77500" lnSpcReduction="20000"/>
          </a:bodyPr>
          <a:lstStyle/>
          <a:p>
            <a:pPr marL="0" indent="0">
              <a:buNone/>
            </a:pPr>
            <a:r>
              <a:rPr lang="en-US" u="sng" dirty="0" smtClean="0"/>
              <a:t>Research Groups</a:t>
            </a:r>
            <a:r>
              <a:rPr lang="en-US" dirty="0" smtClean="0"/>
              <a:t>:</a:t>
            </a:r>
          </a:p>
          <a:p>
            <a:r>
              <a:rPr lang="en-US" dirty="0" smtClean="0"/>
              <a:t>David Sherrill (Georgia Tech)</a:t>
            </a:r>
          </a:p>
          <a:p>
            <a:r>
              <a:rPr lang="en-US" dirty="0" smtClean="0"/>
              <a:t>Daniel Crawford (Virginia Tech)</a:t>
            </a:r>
          </a:p>
          <a:p>
            <a:r>
              <a:rPr lang="en-US" dirty="0" smtClean="0"/>
              <a:t>Fritz Schaefer (University of Georgia)</a:t>
            </a:r>
          </a:p>
          <a:p>
            <a:r>
              <a:rPr lang="en-US" dirty="0" smtClean="0"/>
              <a:t>Francesco Evangelista (Emory University)</a:t>
            </a:r>
          </a:p>
          <a:p>
            <a:r>
              <a:rPr lang="en-US" dirty="0" smtClean="0"/>
              <a:t>Rollin King (Bethel University)</a:t>
            </a:r>
          </a:p>
          <a:p>
            <a:r>
              <a:rPr lang="en-US" dirty="0" smtClean="0"/>
              <a:t>Eugene DePrince (Florida State University)</a:t>
            </a:r>
          </a:p>
          <a:p>
            <a:r>
              <a:rPr lang="en-US" dirty="0" smtClean="0"/>
              <a:t>Edward Hohenstein (City College of New York)</a:t>
            </a:r>
          </a:p>
          <a:p>
            <a:r>
              <a:rPr lang="en-US" dirty="0" smtClean="0"/>
              <a:t>Ugur Bozkaya (Ataturk University, Turkey)</a:t>
            </a:r>
          </a:p>
          <a:p>
            <a:r>
              <a:rPr lang="en-US" dirty="0" smtClean="0"/>
              <a:t>Edward Valeev (Virginia Tech)</a:t>
            </a:r>
          </a:p>
          <a:p>
            <a:pPr marL="0" indent="0">
              <a:buNone/>
            </a:pPr>
            <a:endParaRPr lang="en-US" dirty="0"/>
          </a:p>
        </p:txBody>
      </p:sp>
      <p:sp>
        <p:nvSpPr>
          <p:cNvPr id="4" name="Content Placeholder 2"/>
          <p:cNvSpPr txBox="1">
            <a:spLocks/>
          </p:cNvSpPr>
          <p:nvPr/>
        </p:nvSpPr>
        <p:spPr bwMode="auto">
          <a:xfrm>
            <a:off x="6807200" y="2209800"/>
            <a:ext cx="5943600" cy="62484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FAA26D3D-D897-4be2-8F04-BA451C77F1D7}">
              <ma14:placeholderFlag xmlns:ma14="http://schemas.microsoft.com/office/mac/drawingml/2011/main" xmlns="" val="1"/>
            </a:ext>
          </a:extLst>
        </p:spPr>
        <p:txBody>
          <a:bodyPr vert="horz" wrap="square" lIns="38100" tIns="38100" rIns="38100" bIns="38100" numCol="1" anchor="t" anchorCtr="0" compatLnSpc="1">
            <a:prstTxWarp prst="textNoShape">
              <a:avLst/>
            </a:prstTxWarp>
            <a:normAutofit/>
          </a:bodyPr>
          <a:lstStyle>
            <a:lvl1pPr marL="342900" indent="-342900" algn="l" rtl="0" eaLnBrk="1" fontAlgn="base" hangingPunct="1">
              <a:spcBef>
                <a:spcPts val="1000"/>
              </a:spcBef>
              <a:spcAft>
                <a:spcPct val="0"/>
              </a:spcAft>
              <a:buClr>
                <a:srgbClr val="EEB211"/>
              </a:buClr>
              <a:buSzPct val="100000"/>
              <a:buFont typeface="Calibri" charset="0"/>
              <a:buChar char="•"/>
              <a:defRPr sz="3800">
                <a:solidFill>
                  <a:srgbClr val="000000"/>
                </a:solidFill>
                <a:latin typeface="+mn-lt"/>
                <a:ea typeface="+mn-ea"/>
                <a:cs typeface="+mn-cs"/>
                <a:sym typeface="Calibri" charset="0"/>
              </a:defRPr>
            </a:lvl1pPr>
            <a:lvl2pPr marL="704850" indent="-285750" algn="l" rtl="0" eaLnBrk="1" fontAlgn="base" hangingPunct="1">
              <a:spcBef>
                <a:spcPts val="900"/>
              </a:spcBef>
              <a:spcAft>
                <a:spcPct val="0"/>
              </a:spcAft>
              <a:buClr>
                <a:srgbClr val="EEB211"/>
              </a:buClr>
              <a:buSzPct val="100000"/>
              <a:buFont typeface="Calibri" charset="0"/>
              <a:buChar char="–"/>
              <a:defRPr sz="3600">
                <a:solidFill>
                  <a:srgbClr val="000000"/>
                </a:solidFill>
                <a:latin typeface="+mn-lt"/>
                <a:ea typeface="+mn-ea"/>
                <a:cs typeface="+mn-cs"/>
                <a:sym typeface="Calibri" charset="0"/>
              </a:defRPr>
            </a:lvl2pPr>
            <a:lvl3pPr marL="1104900" indent="-228600" algn="l" rtl="0" eaLnBrk="1" fontAlgn="base" hangingPunct="1">
              <a:spcBef>
                <a:spcPts val="800"/>
              </a:spcBef>
              <a:spcAft>
                <a:spcPct val="0"/>
              </a:spcAft>
              <a:buClr>
                <a:srgbClr val="EEB211"/>
              </a:buClr>
              <a:buSzPct val="100000"/>
              <a:buFont typeface="Calibri" charset="0"/>
              <a:buChar char="•"/>
              <a:defRPr sz="3400">
                <a:solidFill>
                  <a:srgbClr val="000000"/>
                </a:solidFill>
                <a:latin typeface="+mn-lt"/>
                <a:ea typeface="+mn-ea"/>
                <a:cs typeface="+mn-cs"/>
                <a:sym typeface="Calibri" charset="0"/>
              </a:defRPr>
            </a:lvl3pPr>
            <a:lvl4pPr marL="1562100" indent="-228600" algn="l" rtl="0" eaLnBrk="1" fontAlgn="base" hangingPunct="1">
              <a:spcBef>
                <a:spcPts val="800"/>
              </a:spcBef>
              <a:spcAft>
                <a:spcPct val="0"/>
              </a:spcAft>
              <a:buClr>
                <a:srgbClr val="EEB211"/>
              </a:buClr>
              <a:buSzPct val="100000"/>
              <a:buFont typeface="Calibri" charset="0"/>
              <a:buChar char="–"/>
              <a:defRPr sz="3000">
                <a:solidFill>
                  <a:srgbClr val="000000"/>
                </a:solidFill>
                <a:latin typeface="+mn-lt"/>
                <a:ea typeface="+mn-ea"/>
                <a:cs typeface="+mn-cs"/>
                <a:sym typeface="Calibri" charset="0"/>
              </a:defRPr>
            </a:lvl4pPr>
            <a:lvl5pPr marL="20193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5pPr>
            <a:lvl6pPr marL="24765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6pPr>
            <a:lvl7pPr marL="29337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7pPr>
            <a:lvl8pPr marL="33909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8pPr>
            <a:lvl9pPr marL="3848100" indent="-228600" algn="l" rtl="0" eaLnBrk="1" fontAlgn="base" hangingPunct="1">
              <a:spcBef>
                <a:spcPts val="700"/>
              </a:spcBef>
              <a:spcAft>
                <a:spcPct val="0"/>
              </a:spcAft>
              <a:buClr>
                <a:srgbClr val="EEB211"/>
              </a:buClr>
              <a:buSzPct val="100000"/>
              <a:buFont typeface="Calibri" charset="0"/>
              <a:buChar char="»"/>
              <a:defRPr sz="2800">
                <a:solidFill>
                  <a:srgbClr val="000000"/>
                </a:solidFill>
                <a:latin typeface="+mn-lt"/>
                <a:ea typeface="+mn-ea"/>
                <a:cs typeface="+mn-cs"/>
                <a:sym typeface="Calibri" charset="0"/>
              </a:defRPr>
            </a:lvl9pPr>
          </a:lstStyle>
          <a:p>
            <a:pPr marL="0" indent="0">
              <a:buFont typeface="Calibri" charset="0"/>
              <a:buNone/>
            </a:pPr>
            <a:r>
              <a:rPr lang="en-US" sz="3200" u="sng" kern="0" dirty="0" smtClean="0"/>
              <a:t>Main Infrastructure Programmers</a:t>
            </a:r>
            <a:r>
              <a:rPr lang="en-US" sz="3200" kern="0" dirty="0" smtClean="0"/>
              <a:t>:</a:t>
            </a:r>
          </a:p>
          <a:p>
            <a:r>
              <a:rPr lang="en-US" sz="3200" kern="0" dirty="0" smtClean="0"/>
              <a:t>Lori Burns (Georgia Tech)</a:t>
            </a:r>
          </a:p>
          <a:p>
            <a:r>
              <a:rPr lang="en-US" sz="3200" kern="0" dirty="0" smtClean="0"/>
              <a:t>Daniel Smith (Georgia Tech)</a:t>
            </a:r>
          </a:p>
          <a:p>
            <a:r>
              <a:rPr lang="en-US" sz="3200" kern="0" dirty="0" smtClean="0"/>
              <a:t>Andy Simmonett (NIH)</a:t>
            </a:r>
          </a:p>
          <a:p>
            <a:r>
              <a:rPr lang="en-US" sz="3200" kern="0" dirty="0" smtClean="0"/>
              <a:t>Justin “Jet” Turney (U Georgia)</a:t>
            </a:r>
          </a:p>
          <a:p>
            <a:r>
              <a:rPr lang="en-US" sz="3200" kern="0" dirty="0" smtClean="0"/>
              <a:t>Rob Parrish (Georgia Tech)</a:t>
            </a:r>
          </a:p>
          <a:p>
            <a:r>
              <a:rPr lang="en-US" sz="3200" kern="0" dirty="0" smtClean="0"/>
              <a:t>Ryan Richard (Georgia Tech)</a:t>
            </a:r>
          </a:p>
        </p:txBody>
      </p:sp>
    </p:spTree>
    <p:extLst>
      <p:ext uri="{BB962C8B-B14F-4D97-AF65-F5344CB8AC3E}">
        <p14:creationId xmlns:p14="http://schemas.microsoft.com/office/powerpoint/2010/main" val="4127242727"/>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smtClean="0"/>
              <a:t>Pulsar</a:t>
            </a:r>
            <a:endParaRPr lang="en-US" sz="5400"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30</a:t>
            </a:fld>
            <a:endParaRPr lang="en-US">
              <a:solidFill>
                <a:srgbClr val="FFFFFF"/>
              </a:solidFill>
            </a:endParaRPr>
          </a:p>
        </p:txBody>
      </p:sp>
      <p:sp>
        <p:nvSpPr>
          <p:cNvPr id="7" name="TextBox 6"/>
          <p:cNvSpPr txBox="1"/>
          <p:nvPr/>
        </p:nvSpPr>
        <p:spPr>
          <a:xfrm>
            <a:off x="304044" y="4567175"/>
            <a:ext cx="2048538" cy="830997"/>
          </a:xfrm>
          <a:prstGeom prst="rect">
            <a:avLst/>
          </a:prstGeom>
          <a:noFill/>
        </p:spPr>
        <p:txBody>
          <a:bodyPr wrap="square" rtlCol="0">
            <a:spAutoFit/>
          </a:bodyPr>
          <a:lstStyle/>
          <a:p>
            <a:pPr algn="l"/>
            <a:r>
              <a:rPr lang="en-US" sz="2400" dirty="0" smtClean="0">
                <a:latin typeface="+mn-lt"/>
              </a:rPr>
              <a:t>Ryan Richard </a:t>
            </a:r>
            <a:br>
              <a:rPr lang="en-US" sz="2400" dirty="0" smtClean="0">
                <a:latin typeface="+mn-lt"/>
              </a:rPr>
            </a:br>
            <a:r>
              <a:rPr lang="en-US" sz="2400" dirty="0" smtClean="0">
                <a:latin typeface="+mn-lt"/>
              </a:rPr>
              <a:t>(Ga Tech)</a:t>
            </a:r>
            <a:endParaRPr lang="en-US" sz="2400" dirty="0">
              <a:latin typeface="+mn-lt"/>
            </a:endParaRPr>
          </a:p>
        </p:txBody>
      </p:sp>
      <p:sp>
        <p:nvSpPr>
          <p:cNvPr id="9" name="Rectangle 3"/>
          <p:cNvSpPr>
            <a:spLocks/>
          </p:cNvSpPr>
          <p:nvPr/>
        </p:nvSpPr>
        <p:spPr bwMode="auto">
          <a:xfrm>
            <a:off x="2921000" y="2362200"/>
            <a:ext cx="96012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marL="266700" indent="-2667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457200" indent="-457200">
              <a:spcBef>
                <a:spcPts val="800"/>
              </a:spcBef>
              <a:buClr>
                <a:srgbClr val="FFC000"/>
              </a:buClr>
              <a:buSzPct val="100000"/>
              <a:buFont typeface="Arial" panose="020B0604020202020204" pitchFamily="34" charset="0"/>
              <a:buChar char="•"/>
            </a:pPr>
            <a:r>
              <a:rPr lang="en-US" altLang="en-US" sz="3600" dirty="0">
                <a:solidFill>
                  <a:srgbClr val="000000"/>
                </a:solidFill>
                <a:latin typeface="+mn-lt"/>
                <a:cs typeface="Helvetica" panose="020B0604020202020204" pitchFamily="34" charset="0"/>
                <a:sym typeface="Helvetica" panose="020B0604020202020204" pitchFamily="34" charset="0"/>
              </a:rPr>
              <a:t>P</a:t>
            </a:r>
            <a:r>
              <a:rPr lang="en-US" altLang="en-US" sz="3600" dirty="0" smtClean="0">
                <a:solidFill>
                  <a:srgbClr val="000000"/>
                </a:solidFill>
                <a:latin typeface="+mn-lt"/>
                <a:cs typeface="Helvetica" panose="020B0604020202020204" pitchFamily="34" charset="0"/>
                <a:sym typeface="Helvetica" panose="020B0604020202020204" pitchFamily="34" charset="0"/>
              </a:rPr>
              <a:t>rovides for data exchange mechanisms for the Common Driver, and a framework for runtime addition/selection of modules</a:t>
            </a:r>
          </a:p>
          <a:p>
            <a:pPr marL="457200" indent="-457200">
              <a:spcBef>
                <a:spcPts val="800"/>
              </a:spcBef>
              <a:buClr>
                <a:srgbClr val="FFC000"/>
              </a:buClr>
              <a:buSzPct val="100000"/>
              <a:buFont typeface="Arial" panose="020B0604020202020204" pitchFamily="34" charset="0"/>
              <a:buChar char="•"/>
            </a:pPr>
            <a:r>
              <a:rPr lang="en-US" altLang="en-US" sz="3600" dirty="0" smtClean="0">
                <a:solidFill>
                  <a:srgbClr val="000000"/>
                </a:solidFill>
                <a:latin typeface="+mn-lt"/>
                <a:cs typeface="Helvetica" panose="020B0604020202020204" pitchFamily="34" charset="0"/>
                <a:sym typeface="Helvetica" panose="020B0604020202020204" pitchFamily="34" charset="0"/>
              </a:rPr>
              <a:t>Also allows more fine-grained interoperability (e.g., switch out different integrals libraries transparently)</a:t>
            </a:r>
          </a:p>
          <a:p>
            <a:pPr marL="457200" indent="-457200">
              <a:spcBef>
                <a:spcPts val="800"/>
              </a:spcBef>
              <a:buClr>
                <a:srgbClr val="FFC000"/>
              </a:buClr>
              <a:buSzPct val="100000"/>
              <a:buFont typeface="Arial" panose="020B0604020202020204" pitchFamily="34" charset="0"/>
              <a:buChar char="•"/>
            </a:pPr>
            <a:r>
              <a:rPr lang="en-US" altLang="en-US" sz="3600" dirty="0" smtClean="0">
                <a:solidFill>
                  <a:srgbClr val="000000"/>
                </a:solidFill>
                <a:latin typeface="+mn-lt"/>
                <a:cs typeface="Helvetica" panose="020B0604020202020204" pitchFamily="34" charset="0"/>
                <a:sym typeface="Helvetica" panose="020B0604020202020204" pitchFamily="34" charset="0"/>
              </a:rPr>
              <a:t>Harnesses coarse-grained parallelism for finite difference, BSSE, fragment-based methods, etc.</a:t>
            </a:r>
          </a:p>
          <a:p>
            <a:pPr marL="457200" indent="-457200">
              <a:spcBef>
                <a:spcPts val="800"/>
              </a:spcBef>
              <a:buClr>
                <a:srgbClr val="FFC000"/>
              </a:buClr>
              <a:buSzPct val="100000"/>
              <a:buFont typeface="Arial" panose="020B0604020202020204" pitchFamily="34" charset="0"/>
              <a:buChar char="•"/>
            </a:pPr>
            <a:r>
              <a:rPr lang="en-US" altLang="en-US" sz="3600" dirty="0" smtClean="0">
                <a:solidFill>
                  <a:srgbClr val="000000"/>
                </a:solidFill>
                <a:latin typeface="+mn-lt"/>
                <a:cs typeface="Helvetica" panose="020B0604020202020204" pitchFamily="34" charset="0"/>
                <a:sym typeface="Helvetica" panose="020B0604020202020204" pitchFamily="34" charset="0"/>
              </a:rPr>
              <a:t>Functions mirrored in C++ and Python</a:t>
            </a:r>
          </a:p>
        </p:txBody>
      </p:sp>
      <p:pic>
        <p:nvPicPr>
          <p:cNvPr id="10" name="Picture 24" descr="Photo"/>
          <p:cNvPicPr>
            <a:picLocks noChangeAspect="1" noChangeArrowheads="1"/>
          </p:cNvPicPr>
          <p:nvPr/>
        </p:nvPicPr>
        <p:blipFill rotWithShape="1">
          <a:blip r:embed="rId2">
            <a:extLst>
              <a:ext uri="{28A0092B-C50C-407E-A947-70E740481C1C}">
                <a14:useLocalDpi xmlns:a14="http://schemas.microsoft.com/office/drawing/2010/main" val="0"/>
              </a:ext>
            </a:extLst>
          </a:blip>
          <a:srcRect l="21221" t="11270" r="19508" b="13558"/>
          <a:stretch/>
        </p:blipFill>
        <p:spPr bwMode="auto">
          <a:xfrm>
            <a:off x="395550" y="5778646"/>
            <a:ext cx="2075756" cy="26326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JMH group photo"/>
          <p:cNvPicPr>
            <a:picLocks noChangeAspect="1" noChangeArrowheads="1"/>
          </p:cNvPicPr>
          <p:nvPr/>
        </p:nvPicPr>
        <p:blipFill rotWithShape="1">
          <a:blip r:embed="rId3">
            <a:extLst>
              <a:ext uri="{28A0092B-C50C-407E-A947-70E740481C1C}">
                <a14:useLocalDpi xmlns:a14="http://schemas.microsoft.com/office/drawing/2010/main" val="0"/>
              </a:ext>
            </a:extLst>
          </a:blip>
          <a:srcRect l="81089" t="12821" r="5933" b="26042"/>
          <a:stretch/>
        </p:blipFill>
        <p:spPr bwMode="auto">
          <a:xfrm>
            <a:off x="384297" y="2009474"/>
            <a:ext cx="2020419" cy="25577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54794" y="8427819"/>
            <a:ext cx="2048538" cy="830997"/>
          </a:xfrm>
          <a:prstGeom prst="rect">
            <a:avLst/>
          </a:prstGeom>
          <a:noFill/>
        </p:spPr>
        <p:txBody>
          <a:bodyPr wrap="square" rtlCol="0">
            <a:spAutoFit/>
          </a:bodyPr>
          <a:lstStyle/>
          <a:p>
            <a:pPr algn="l"/>
            <a:r>
              <a:rPr lang="en-US" sz="2400" dirty="0" smtClean="0">
                <a:latin typeface="+mn-lt"/>
              </a:rPr>
              <a:t>Ben Pritchard</a:t>
            </a:r>
            <a:br>
              <a:rPr lang="en-US" sz="2400" dirty="0" smtClean="0">
                <a:latin typeface="+mn-lt"/>
              </a:rPr>
            </a:br>
            <a:r>
              <a:rPr lang="en-US" sz="2400" dirty="0" smtClean="0">
                <a:latin typeface="+mn-lt"/>
              </a:rPr>
              <a:t>(Ga Tech)</a:t>
            </a:r>
            <a:endParaRPr lang="en-US" sz="2400" dirty="0">
              <a:latin typeface="+mn-lt"/>
            </a:endParaRPr>
          </a:p>
        </p:txBody>
      </p:sp>
    </p:spTree>
    <p:extLst>
      <p:ext uri="{BB962C8B-B14F-4D97-AF65-F5344CB8AC3E}">
        <p14:creationId xmlns:p14="http://schemas.microsoft.com/office/powerpoint/2010/main" val="3769159932"/>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ln/>
        </p:spPr>
        <p:txBody>
          <a:bodyPr/>
          <a:lstStyle/>
          <a:p>
            <a:r>
              <a:rPr lang="en-US" altLang="en-US" b="1" dirty="0">
                <a:cs typeface="Helvetica" panose="020B0604020202020204" pitchFamily="34" charset="0"/>
                <a:sym typeface="Helvetica" panose="020B0604020202020204" pitchFamily="34" charset="0"/>
              </a:rPr>
              <a:t>Interoperability: Best of Two Codes</a:t>
            </a:r>
            <a:endParaRPr lang="en-US" altLang="en-US" b="1" dirty="0">
              <a:sym typeface="Helvetica" panose="020B0604020202020204" pitchFamily="34" charset="0"/>
            </a:endParaRPr>
          </a:p>
        </p:txBody>
      </p:sp>
      <p:graphicFrame>
        <p:nvGraphicFramePr>
          <p:cNvPr id="5124" name="Group 4"/>
          <p:cNvGraphicFramePr>
            <a:graphicFrameLocks noGrp="1"/>
          </p:cNvGraphicFramePr>
          <p:nvPr>
            <p:extLst>
              <p:ext uri="{D42A27DB-BD31-4B8C-83A1-F6EECF244321}">
                <p14:modId xmlns:p14="http://schemas.microsoft.com/office/powerpoint/2010/main" val="107825788"/>
              </p:ext>
            </p:extLst>
          </p:nvPr>
        </p:nvGraphicFramePr>
        <p:xfrm>
          <a:off x="165100" y="1790700"/>
          <a:ext cx="8286750" cy="2425700"/>
        </p:xfrm>
        <a:graphic>
          <a:graphicData uri="http://schemas.openxmlformats.org/drawingml/2006/table">
            <a:tbl>
              <a:tblPr/>
              <a:tblGrid>
                <a:gridCol w="3287713"/>
                <a:gridCol w="1403350"/>
                <a:gridCol w="1416050"/>
                <a:gridCol w="2179637"/>
              </a:tblGrid>
              <a:tr h="606425">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endParaRPr kumimoji="0" lang="en-US" altLang="en-US" sz="1800" b="0" i="0" u="none" strike="noStrike" cap="none" normalizeH="0" baseline="0" dirty="0" smtClean="0">
                        <a:ln>
                          <a:noFill/>
                        </a:ln>
                        <a:solidFill>
                          <a:schemeClr val="bg1"/>
                        </a:solidFill>
                        <a:effectLst/>
                        <a:latin typeface="Calibri Bold" panose="020F0702030404030204" pitchFamily="34" charset="0"/>
                        <a:ea typeface="ヒラギノ角ゴ ProN W6" charset="0"/>
                        <a:cs typeface="ヒラギノ角ゴ ProN W6" charset="0"/>
                        <a:sym typeface="Calibri Bold" panose="020F0702030404030204" pitchFamily="34" charset="0"/>
                      </a:endParaRPr>
                    </a:p>
                  </a:txBody>
                  <a:tcPr marL="50800" marR="50800" marT="50800" marB="50800" anchor="ctr" horzOverflow="overflow">
                    <a:lnL w="25400" cap="flat" cmpd="sng" algn="ctr">
                      <a:solidFill>
                        <a:srgbClr val="E9A42F"/>
                      </a:solidFill>
                      <a:prstDash val="solid"/>
                      <a:round/>
                      <a:headEnd type="none" w="med" len="med"/>
                      <a:tailEnd type="none" w="med" len="med"/>
                    </a:lnL>
                    <a:lnR w="12700" cap="flat" cmpd="sng" algn="ctr">
                      <a:solidFill>
                        <a:srgbClr val="E7A32F"/>
                      </a:solidFill>
                      <a:prstDash val="solid"/>
                      <a:round/>
                      <a:headEnd type="none" w="med" len="med"/>
                      <a:tailEnd type="none" w="med" len="med"/>
                    </a:lnR>
                    <a:lnT w="25400" cap="flat" cmpd="sng" algn="ctr">
                      <a:solidFill>
                        <a:srgbClr val="E9A4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chemeClr val="bg1"/>
                          </a:solidFill>
                          <a:effectLst/>
                          <a:latin typeface="Helvetica" panose="020B0604020202020204" pitchFamily="34" charset="0"/>
                          <a:cs typeface="Helvetica" panose="020B0604020202020204" pitchFamily="34" charset="0"/>
                          <a:sym typeface="Helvetica" panose="020B0604020202020204" pitchFamily="34" charset="0"/>
                        </a:rPr>
                        <a:t>Psi4</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25400" cap="flat" cmpd="sng" algn="ctr">
                      <a:solidFill>
                        <a:srgbClr val="E9A4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chemeClr val="bg1"/>
                          </a:solidFill>
                          <a:effectLst/>
                          <a:latin typeface="+mj-lt"/>
                          <a:cs typeface="Helvetica" panose="020B0604020202020204" pitchFamily="34" charset="0"/>
                          <a:sym typeface="Helvetica" panose="020B0604020202020204" pitchFamily="34" charset="0"/>
                        </a:rPr>
                        <a:t>CFOUR</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25400" cap="flat" cmpd="sng" algn="ctr">
                      <a:solidFill>
                        <a:srgbClr val="E9A4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chemeClr val="bg1"/>
                          </a:solidFill>
                          <a:effectLst/>
                          <a:latin typeface="+mj-lt"/>
                          <a:cs typeface="Helvetica" panose="020B0604020202020204" pitchFamily="34" charset="0"/>
                          <a:sym typeface="Helvetica" panose="020B0604020202020204" pitchFamily="34" charset="0"/>
                        </a:rPr>
                        <a:t>Psi4 + CFOUR</a:t>
                      </a:r>
                    </a:p>
                  </a:txBody>
                  <a:tcPr marL="50800" marR="50800" marT="50800" marB="50800" anchor="ctr" horzOverflow="overflow">
                    <a:lnL w="12700" cap="flat" cmpd="sng" algn="ctr">
                      <a:solidFill>
                        <a:srgbClr val="E7A32F"/>
                      </a:solidFill>
                      <a:prstDash val="solid"/>
                      <a:round/>
                      <a:headEnd type="none" w="med" len="med"/>
                      <a:tailEnd type="none" w="med" len="med"/>
                    </a:lnL>
                    <a:lnR w="25400" cap="flat" cmpd="sng" algn="ctr">
                      <a:solidFill>
                        <a:srgbClr val="E9A42F"/>
                      </a:solidFill>
                      <a:prstDash val="solid"/>
                      <a:round/>
                      <a:headEnd type="none" w="med" len="med"/>
                      <a:tailEnd type="none" w="med" len="med"/>
                    </a:lnR>
                    <a:lnT w="25400" cap="flat" cmpd="sng" algn="ctr">
                      <a:solidFill>
                        <a:srgbClr val="E9A4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r>
              <a:tr h="606425">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chemeClr val="bg1"/>
                          </a:solidFill>
                          <a:effectLst/>
                          <a:latin typeface="+mj-lt"/>
                          <a:cs typeface="Helvetica" panose="020B0604020202020204" pitchFamily="34" charset="0"/>
                          <a:sym typeface="Helvetica" panose="020B0604020202020204" pitchFamily="34" charset="0"/>
                        </a:rPr>
                        <a:t>DFT Grad.</a:t>
                      </a:r>
                    </a:p>
                  </a:txBody>
                  <a:tcPr marL="50800" marR="50800" marT="50800" marB="50800" anchor="ctr" horzOverflow="overflow">
                    <a:lnL w="25400" cap="flat" cmpd="sng" algn="ctr">
                      <a:solidFill>
                        <a:srgbClr val="E9A4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rgbClr val="558E28"/>
                          </a:solidFill>
                          <a:effectLst/>
                          <a:latin typeface="Helvetica" panose="020B0604020202020204" pitchFamily="34" charset="0"/>
                          <a:cs typeface="Helvetica" panose="020B0604020202020204" pitchFamily="34" charset="0"/>
                          <a:sym typeface="Helvetica" panose="020B0604020202020204" pitchFamily="34" charset="0"/>
                        </a:rPr>
                        <a:t>Yes</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rgbClr val="FE4940"/>
                          </a:solidFill>
                          <a:effectLst/>
                          <a:latin typeface="Helvetica" panose="020B0604020202020204" pitchFamily="34" charset="0"/>
                          <a:cs typeface="Helvetica" panose="020B0604020202020204" pitchFamily="34" charset="0"/>
                          <a:sym typeface="Helvetica" panose="020B0604020202020204" pitchFamily="34" charset="0"/>
                        </a:rPr>
                        <a:t>No</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rgbClr val="558E28"/>
                          </a:solidFill>
                          <a:effectLst/>
                          <a:latin typeface="Helvetica" panose="020B0604020202020204" pitchFamily="34" charset="0"/>
                          <a:cs typeface="Helvetica" panose="020B0604020202020204" pitchFamily="34" charset="0"/>
                          <a:sym typeface="Helvetica" panose="020B0604020202020204" pitchFamily="34" charset="0"/>
                        </a:rPr>
                        <a:t>Yes</a:t>
                      </a:r>
                    </a:p>
                  </a:txBody>
                  <a:tcPr marL="50800" marR="50800" marT="50800" marB="50800" anchor="ctr" horzOverflow="overflow">
                    <a:lnL w="12700" cap="flat" cmpd="sng" algn="ctr">
                      <a:solidFill>
                        <a:srgbClr val="E7A32F"/>
                      </a:solidFill>
                      <a:prstDash val="solid"/>
                      <a:round/>
                      <a:headEnd type="none" w="med" len="med"/>
                      <a:tailEnd type="none" w="med" len="med"/>
                    </a:lnL>
                    <a:lnR w="25400" cap="flat" cmpd="sng" algn="ctr">
                      <a:solidFill>
                        <a:srgbClr val="E9A4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r>
              <a:tr h="606425">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chemeClr val="bg1"/>
                          </a:solidFill>
                          <a:effectLst/>
                          <a:latin typeface="+mj-lt"/>
                          <a:cs typeface="Helvetica" panose="020B0604020202020204" pitchFamily="34" charset="0"/>
                          <a:sym typeface="Helvetica" panose="020B0604020202020204" pitchFamily="34" charset="0"/>
                        </a:rPr>
                        <a:t>Anharm. Freq.</a:t>
                      </a:r>
                    </a:p>
                  </a:txBody>
                  <a:tcPr marL="50800" marR="50800" marT="50800" marB="50800" anchor="ctr" horzOverflow="overflow">
                    <a:lnL w="25400" cap="flat" cmpd="sng" algn="ctr">
                      <a:solidFill>
                        <a:srgbClr val="E9A4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rgbClr val="FE4940"/>
                          </a:solidFill>
                          <a:effectLst/>
                          <a:latin typeface="Helvetica" panose="020B0604020202020204" pitchFamily="34" charset="0"/>
                          <a:cs typeface="Helvetica" panose="020B0604020202020204" pitchFamily="34" charset="0"/>
                          <a:sym typeface="Helvetica" panose="020B0604020202020204" pitchFamily="34" charset="0"/>
                        </a:rPr>
                        <a:t>No</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rgbClr val="558E28"/>
                          </a:solidFill>
                          <a:effectLst/>
                          <a:latin typeface="Helvetica" panose="020B0604020202020204" pitchFamily="34" charset="0"/>
                          <a:cs typeface="Helvetica" panose="020B0604020202020204" pitchFamily="34" charset="0"/>
                          <a:sym typeface="Helvetica" panose="020B0604020202020204" pitchFamily="34" charset="0"/>
                        </a:rPr>
                        <a:t>Yes</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rgbClr val="558E28"/>
                          </a:solidFill>
                          <a:effectLst/>
                          <a:latin typeface="Helvetica" panose="020B0604020202020204" pitchFamily="34" charset="0"/>
                          <a:cs typeface="Helvetica" panose="020B0604020202020204" pitchFamily="34" charset="0"/>
                          <a:sym typeface="Helvetica" panose="020B0604020202020204" pitchFamily="34" charset="0"/>
                        </a:rPr>
                        <a:t>Yes</a:t>
                      </a:r>
                    </a:p>
                  </a:txBody>
                  <a:tcPr marL="50800" marR="50800" marT="50800" marB="50800" anchor="ctr" horzOverflow="overflow">
                    <a:lnL w="12700" cap="flat" cmpd="sng" algn="ctr">
                      <a:solidFill>
                        <a:srgbClr val="E7A32F"/>
                      </a:solidFill>
                      <a:prstDash val="solid"/>
                      <a:round/>
                      <a:headEnd type="none" w="med" len="med"/>
                      <a:tailEnd type="none" w="med" len="med"/>
                    </a:lnL>
                    <a:lnR w="25400" cap="flat" cmpd="sng" algn="ctr">
                      <a:solidFill>
                        <a:srgbClr val="E9A42F"/>
                      </a:solidFill>
                      <a:prstDash val="solid"/>
                      <a:round/>
                      <a:headEnd type="none" w="med" len="med"/>
                      <a:tailEnd type="none" w="med" len="med"/>
                    </a:lnR>
                    <a:lnT w="12700" cap="flat" cmpd="sng" algn="ctr">
                      <a:solidFill>
                        <a:srgbClr val="E7A32F"/>
                      </a:solidFill>
                      <a:prstDash val="solid"/>
                      <a:round/>
                      <a:headEnd type="none" w="med" len="med"/>
                      <a:tailEnd type="none" w="med" len="med"/>
                    </a:lnT>
                    <a:lnB w="12700" cap="flat" cmpd="sng" algn="ctr">
                      <a:solidFill>
                        <a:srgbClr val="E7A32F"/>
                      </a:solidFill>
                      <a:prstDash val="solid"/>
                      <a:round/>
                      <a:headEnd type="none" w="med" len="med"/>
                      <a:tailEnd type="none" w="med" len="med"/>
                    </a:lnB>
                    <a:lnTlToBr>
                      <a:noFill/>
                    </a:lnTlToBr>
                    <a:lnBlToTr>
                      <a:noFill/>
                    </a:lnBlToTr>
                    <a:solidFill>
                      <a:schemeClr val="accent1"/>
                    </a:solidFill>
                  </a:tcPr>
                </a:tc>
              </a:tr>
              <a:tr h="606425">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chemeClr val="bg1"/>
                          </a:solidFill>
                          <a:effectLst/>
                          <a:latin typeface="+mj-lt"/>
                          <a:cs typeface="Helvetica" panose="020B0604020202020204" pitchFamily="34" charset="0"/>
                          <a:sym typeface="Helvetica" panose="020B0604020202020204" pitchFamily="34" charset="0"/>
                        </a:rPr>
                        <a:t>DFT </a:t>
                      </a:r>
                      <a:r>
                        <a:rPr kumimoji="0" lang="en-US" altLang="en-US" sz="2400" b="1" i="0" u="none" strike="noStrike" cap="none" normalizeH="0" baseline="0" dirty="0" err="1" smtClean="0">
                          <a:ln>
                            <a:noFill/>
                          </a:ln>
                          <a:solidFill>
                            <a:schemeClr val="bg1"/>
                          </a:solidFill>
                          <a:effectLst/>
                          <a:latin typeface="+mj-lt"/>
                          <a:cs typeface="Helvetica" panose="020B0604020202020204" pitchFamily="34" charset="0"/>
                          <a:sym typeface="Helvetica" panose="020B0604020202020204" pitchFamily="34" charset="0"/>
                        </a:rPr>
                        <a:t>Anharm</a:t>
                      </a:r>
                      <a:r>
                        <a:rPr kumimoji="0" lang="en-US" altLang="en-US" sz="2400" b="1" i="0" u="none" strike="noStrike" cap="none" normalizeH="0" baseline="0" dirty="0" smtClean="0">
                          <a:ln>
                            <a:noFill/>
                          </a:ln>
                          <a:solidFill>
                            <a:schemeClr val="bg1"/>
                          </a:solidFill>
                          <a:effectLst/>
                          <a:latin typeface="+mj-lt"/>
                          <a:cs typeface="Helvetica" panose="020B0604020202020204" pitchFamily="34" charset="0"/>
                          <a:sym typeface="Helvetica" panose="020B0604020202020204" pitchFamily="34" charset="0"/>
                        </a:rPr>
                        <a:t>. Freq.</a:t>
                      </a:r>
                    </a:p>
                  </a:txBody>
                  <a:tcPr marL="50800" marR="50800" marT="50800" marB="50800" anchor="ctr" horzOverflow="overflow">
                    <a:lnL w="25400" cap="flat" cmpd="sng" algn="ctr">
                      <a:solidFill>
                        <a:srgbClr val="E9A4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25400" cap="flat" cmpd="sng" algn="ctr">
                      <a:solidFill>
                        <a:srgbClr val="E9A4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rgbClr val="FE4940"/>
                          </a:solidFill>
                          <a:effectLst/>
                          <a:latin typeface="Helvetica" panose="020B0604020202020204" pitchFamily="34" charset="0"/>
                          <a:cs typeface="Helvetica" panose="020B0604020202020204" pitchFamily="34" charset="0"/>
                          <a:sym typeface="Helvetica" panose="020B0604020202020204" pitchFamily="34" charset="0"/>
                        </a:rPr>
                        <a:t>No</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25400" cap="flat" cmpd="sng" algn="ctr">
                      <a:solidFill>
                        <a:srgbClr val="E9A4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smtClean="0">
                          <a:ln>
                            <a:noFill/>
                          </a:ln>
                          <a:solidFill>
                            <a:srgbClr val="FE4940"/>
                          </a:solidFill>
                          <a:effectLst/>
                          <a:latin typeface="Helvetica" panose="020B0604020202020204" pitchFamily="34" charset="0"/>
                          <a:cs typeface="Helvetica" panose="020B0604020202020204" pitchFamily="34" charset="0"/>
                          <a:sym typeface="Helvetica" panose="020B0604020202020204" pitchFamily="34" charset="0"/>
                        </a:rPr>
                        <a:t>No</a:t>
                      </a:r>
                    </a:p>
                  </a:txBody>
                  <a:tcPr marL="50800" marR="50800" marT="50800" marB="50800" anchor="ctr" horzOverflow="overflow">
                    <a:lnL w="12700" cap="flat" cmpd="sng" algn="ctr">
                      <a:solidFill>
                        <a:srgbClr val="E7A32F"/>
                      </a:solidFill>
                      <a:prstDash val="solid"/>
                      <a:round/>
                      <a:headEnd type="none" w="med" len="med"/>
                      <a:tailEnd type="none" w="med" len="med"/>
                    </a:lnL>
                    <a:lnR w="12700" cap="flat" cmpd="sng" algn="ctr">
                      <a:solidFill>
                        <a:srgbClr val="E7A32F"/>
                      </a:solidFill>
                      <a:prstDash val="solid"/>
                      <a:round/>
                      <a:headEnd type="none" w="med" len="med"/>
                      <a:tailEnd type="none" w="med" len="med"/>
                    </a:lnR>
                    <a:lnT w="12700" cap="flat" cmpd="sng" algn="ctr">
                      <a:solidFill>
                        <a:srgbClr val="E7A32F"/>
                      </a:solidFill>
                      <a:prstDash val="solid"/>
                      <a:round/>
                      <a:headEnd type="none" w="med" len="med"/>
                      <a:tailEnd type="none" w="med" len="med"/>
                    </a:lnT>
                    <a:lnB w="25400" cap="flat" cmpd="sng" algn="ctr">
                      <a:solidFill>
                        <a:srgbClr val="E9A42F"/>
                      </a:solidFill>
                      <a:prstDash val="solid"/>
                      <a:round/>
                      <a:headEnd type="none" w="med" len="med"/>
                      <a:tailEnd type="none" w="med" len="med"/>
                    </a:lnB>
                    <a:lnTlToBr>
                      <a:noFill/>
                    </a:lnTlToBr>
                    <a:lnBlToTr>
                      <a:noFill/>
                    </a:lnBlToTr>
                    <a:solidFill>
                      <a:schemeClr val="accent1"/>
                    </a:solidFill>
                  </a:tcPr>
                </a:tc>
                <a:tc>
                  <a:txBody>
                    <a:bodyPr/>
                    <a:lstStyle>
                      <a:lvl1pPr algn="l">
                        <a:spcBef>
                          <a:spcPts val="1000"/>
                        </a:spcBef>
                        <a:buClr>
                          <a:srgbClr val="EEB211"/>
                        </a:buClr>
                        <a:buSzPct val="100000"/>
                        <a:buFont typeface="Calibri" panose="020F0502020204030204" pitchFamily="34" charset="0"/>
                        <a:tabLst>
                          <a:tab pos="914400" algn="l"/>
                        </a:tabLst>
                        <a:defRPr sz="3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1pPr>
                      <a:lvl2pPr marL="666750" indent="-285750" algn="l">
                        <a:spcBef>
                          <a:spcPts val="900"/>
                        </a:spcBef>
                        <a:buClr>
                          <a:srgbClr val="EEB211"/>
                        </a:buClr>
                        <a:buSzPct val="100000"/>
                        <a:buFont typeface="Calibri" panose="020F0502020204030204" pitchFamily="34" charset="0"/>
                        <a:tabLst>
                          <a:tab pos="914400" algn="l"/>
                        </a:tabLst>
                        <a:defRPr sz="32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2pPr>
                      <a:lvl3pPr marL="1066800" indent="-228600" algn="l">
                        <a:spcBef>
                          <a:spcPts val="800"/>
                        </a:spcBef>
                        <a:buClr>
                          <a:srgbClr val="EEB211"/>
                        </a:buClr>
                        <a:buSzPct val="100000"/>
                        <a:buFont typeface="Calibri" panose="020F0502020204030204" pitchFamily="34" charset="0"/>
                        <a:tabLst>
                          <a:tab pos="914400" algn="l"/>
                        </a:tabLst>
                        <a:defRPr sz="30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3pPr>
                      <a:lvl4pPr marL="1524000" indent="-228600" algn="l">
                        <a:spcBef>
                          <a:spcPts val="800"/>
                        </a:spcBef>
                        <a:buClr>
                          <a:srgbClr val="EEB211"/>
                        </a:buClr>
                        <a:buSzPct val="100000"/>
                        <a:buFont typeface="Calibri" panose="020F0502020204030204" pitchFamily="34" charset="0"/>
                        <a:tabLst>
                          <a:tab pos="914400" algn="l"/>
                        </a:tabLst>
                        <a:defRPr sz="26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4pPr>
                      <a:lvl5pPr marL="1981200" indent="-228600" algn="l">
                        <a:spcBef>
                          <a:spcPts val="700"/>
                        </a:spcBef>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5pPr>
                      <a:lvl6pPr marL="24384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6pPr>
                      <a:lvl7pPr marL="28956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7pPr>
                      <a:lvl8pPr marL="33528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8pPr>
                      <a:lvl9pPr marL="3810000" indent="-228600" fontAlgn="base">
                        <a:spcBef>
                          <a:spcPts val="700"/>
                        </a:spcBef>
                        <a:spcAft>
                          <a:spcPct val="0"/>
                        </a:spcAft>
                        <a:buClr>
                          <a:srgbClr val="EEB211"/>
                        </a:buClr>
                        <a:buSzPct val="100000"/>
                        <a:buFont typeface="Calibri" panose="020F0502020204030204" pitchFamily="34" charset="0"/>
                        <a:tabLst>
                          <a:tab pos="914400" algn="l"/>
                        </a:tabLst>
                        <a:defRPr sz="2400">
                          <a:solidFill>
                            <a:schemeClr val="tx1"/>
                          </a:solidFill>
                          <a:latin typeface="Calibri" panose="020F0502020204030204" pitchFamily="34" charset="0"/>
                          <a:ea typeface="ヒラギノ角ゴ ProN W3" charset="0"/>
                          <a:cs typeface="ヒラギノ角ゴ ProN W3" charset="0"/>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
                          <a:srgbClr val="EEB211"/>
                        </a:buClr>
                        <a:buSzPct val="100000"/>
                        <a:buFont typeface="Calibri" panose="020F0502020204030204" pitchFamily="34" charset="0"/>
                        <a:buNone/>
                        <a:tabLst>
                          <a:tab pos="914400" algn="l"/>
                        </a:tabLst>
                      </a:pPr>
                      <a:r>
                        <a:rPr kumimoji="0" lang="en-US" altLang="en-US" sz="2400" b="1" i="0" u="none" strike="noStrike" cap="none" normalizeH="0" baseline="0" dirty="0" smtClean="0">
                          <a:ln>
                            <a:noFill/>
                          </a:ln>
                          <a:solidFill>
                            <a:srgbClr val="558E28"/>
                          </a:solidFill>
                          <a:effectLst/>
                          <a:latin typeface="Helvetica" panose="020B0604020202020204" pitchFamily="34" charset="0"/>
                          <a:cs typeface="Helvetica" panose="020B0604020202020204" pitchFamily="34" charset="0"/>
                          <a:sym typeface="Helvetica" panose="020B0604020202020204" pitchFamily="34" charset="0"/>
                        </a:rPr>
                        <a:t>Yes</a:t>
                      </a:r>
                    </a:p>
                  </a:txBody>
                  <a:tcPr marL="50800" marR="50800" marT="50800" marB="50800" anchor="ctr" horzOverflow="overflow">
                    <a:lnL w="12700" cap="flat" cmpd="sng" algn="ctr">
                      <a:solidFill>
                        <a:srgbClr val="E7A32F"/>
                      </a:solidFill>
                      <a:prstDash val="solid"/>
                      <a:round/>
                      <a:headEnd type="none" w="med" len="med"/>
                      <a:tailEnd type="none" w="med" len="med"/>
                    </a:lnL>
                    <a:lnR w="25400" cap="flat" cmpd="sng" algn="ctr">
                      <a:solidFill>
                        <a:srgbClr val="E9A42F"/>
                      </a:solidFill>
                      <a:prstDash val="solid"/>
                      <a:round/>
                      <a:headEnd type="none" w="med" len="med"/>
                      <a:tailEnd type="none" w="med" len="med"/>
                    </a:lnR>
                    <a:lnT w="12700" cap="flat" cmpd="sng" algn="ctr">
                      <a:solidFill>
                        <a:srgbClr val="E7A32F"/>
                      </a:solidFill>
                      <a:prstDash val="solid"/>
                      <a:round/>
                      <a:headEnd type="none" w="med" len="med"/>
                      <a:tailEnd type="none" w="med" len="med"/>
                    </a:lnT>
                    <a:lnB w="25400" cap="flat" cmpd="sng" algn="ctr">
                      <a:solidFill>
                        <a:srgbClr val="E9A42F"/>
                      </a:solidFill>
                      <a:prstDash val="solid"/>
                      <a:round/>
                      <a:headEnd type="none" w="med" len="med"/>
                      <a:tailEnd type="none" w="med" len="med"/>
                    </a:lnB>
                    <a:lnTlToBr>
                      <a:noFill/>
                    </a:lnTlToBr>
                    <a:lnBlToTr>
                      <a:noFill/>
                    </a:lnBlToTr>
                    <a:solidFill>
                      <a:schemeClr val="accent1"/>
                    </a:solidFill>
                  </a:tcPr>
                </a:tc>
              </a:tr>
            </a:tbl>
          </a:graphicData>
        </a:graphic>
      </p:graphicFrame>
      <p:sp>
        <p:nvSpPr>
          <p:cNvPr id="5182" name="Rectangle 62"/>
          <p:cNvSpPr>
            <a:spLocks/>
          </p:cNvSpPr>
          <p:nvPr/>
        </p:nvSpPr>
        <p:spPr bwMode="auto">
          <a:xfrm>
            <a:off x="4566920" y="5719736"/>
            <a:ext cx="1833835" cy="2472472"/>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1400" dirty="0" smtClean="0">
                <a:solidFill>
                  <a:srgbClr val="000000"/>
                </a:solidFill>
                <a:latin typeface="Monaco" charset="0"/>
                <a:ea typeface="Monaco" charset="0"/>
                <a:cs typeface="Monaco" charset="0"/>
                <a:sym typeface="Monaco" charset="0"/>
              </a:rPr>
              <a:t>memory 4 </a:t>
            </a:r>
            <a:r>
              <a:rPr lang="en-US" altLang="en-US" sz="1400" dirty="0" err="1" smtClean="0">
                <a:solidFill>
                  <a:srgbClr val="000000"/>
                </a:solidFill>
                <a:latin typeface="Monaco" charset="0"/>
                <a:ea typeface="Monaco" charset="0"/>
                <a:cs typeface="Monaco" charset="0"/>
                <a:sym typeface="Monaco" charset="0"/>
              </a:rPr>
              <a:t>gb</a:t>
            </a:r>
            <a:endParaRPr lang="en-US" altLang="en-US" sz="1400" dirty="0" smtClean="0">
              <a:solidFill>
                <a:srgbClr val="000000"/>
              </a:solidFill>
              <a:latin typeface="Monaco" charset="0"/>
              <a:ea typeface="Monaco" charset="0"/>
              <a:cs typeface="Monaco" charset="0"/>
              <a:sym typeface="Monaco" charset="0"/>
            </a:endParaRPr>
          </a:p>
          <a:p>
            <a:r>
              <a:rPr lang="en-US" altLang="en-US" sz="1400" dirty="0" smtClean="0">
                <a:solidFill>
                  <a:srgbClr val="000000"/>
                </a:solidFill>
                <a:latin typeface="Monaco" charset="0"/>
                <a:ea typeface="Monaco" charset="0"/>
                <a:cs typeface="Monaco" charset="0"/>
                <a:sym typeface="Monaco" charset="0"/>
              </a:rPr>
              <a:t>molecule h2o {</a:t>
            </a:r>
            <a:br>
              <a:rPr lang="en-US" altLang="en-US" sz="1400" dirty="0" smtClean="0">
                <a:solidFill>
                  <a:srgbClr val="000000"/>
                </a:solidFill>
                <a:latin typeface="Monaco" charset="0"/>
                <a:ea typeface="Monaco" charset="0"/>
                <a:cs typeface="Monaco" charset="0"/>
                <a:sym typeface="Monaco" charset="0"/>
              </a:rPr>
            </a:br>
            <a:r>
              <a:rPr lang="en-US" altLang="en-US" sz="1400" dirty="0" smtClean="0">
                <a:solidFill>
                  <a:srgbClr val="000000"/>
                </a:solidFill>
                <a:latin typeface="Monaco" charset="0"/>
                <a:ea typeface="Monaco" charset="0"/>
                <a:cs typeface="Monaco" charset="0"/>
                <a:sym typeface="Monaco" charset="0"/>
              </a:rPr>
              <a:t>O  -1.51  -0.13   0.00</a:t>
            </a:r>
          </a:p>
          <a:p>
            <a:r>
              <a:rPr lang="en-US" altLang="en-US" sz="1400" dirty="0" smtClean="0">
                <a:solidFill>
                  <a:srgbClr val="000000"/>
                </a:solidFill>
                <a:latin typeface="Monaco" charset="0"/>
                <a:ea typeface="Monaco" charset="0"/>
                <a:cs typeface="Monaco" charset="0"/>
                <a:sym typeface="Monaco" charset="0"/>
              </a:rPr>
              <a:t>H  -1.95   0.73   0.00</a:t>
            </a:r>
          </a:p>
          <a:p>
            <a:r>
              <a:rPr lang="en-US" altLang="en-US" sz="1400" dirty="0" smtClean="0">
                <a:solidFill>
                  <a:srgbClr val="000000"/>
                </a:solidFill>
                <a:latin typeface="Monaco" charset="0"/>
                <a:ea typeface="Monaco" charset="0"/>
                <a:cs typeface="Monaco" charset="0"/>
                <a:sym typeface="Monaco" charset="0"/>
              </a:rPr>
              <a:t>H  -0.56   0.09   0.00</a:t>
            </a:r>
          </a:p>
          <a:p>
            <a:r>
              <a:rPr lang="en-US" altLang="en-US" sz="1400" dirty="0" smtClean="0">
                <a:solidFill>
                  <a:srgbClr val="000000"/>
                </a:solidFill>
                <a:latin typeface="Monaco" charset="0"/>
                <a:ea typeface="Monaco" charset="0"/>
                <a:cs typeface="Monaco" charset="0"/>
                <a:sym typeface="Monaco" charset="0"/>
              </a:rPr>
              <a:t>units angstrom</a:t>
            </a:r>
          </a:p>
          <a:p>
            <a:r>
              <a:rPr lang="en-US" altLang="en-US" sz="1400" dirty="0" smtClean="0">
                <a:solidFill>
                  <a:srgbClr val="000000"/>
                </a:solidFill>
                <a:latin typeface="Monaco" charset="0"/>
                <a:ea typeface="Monaco" charset="0"/>
                <a:cs typeface="Monaco" charset="0"/>
                <a:sym typeface="Monaco" charset="0"/>
              </a:rPr>
              <a:t>}</a:t>
            </a:r>
          </a:p>
          <a:p>
            <a:endParaRPr lang="en-US" altLang="en-US" sz="1400" dirty="0">
              <a:solidFill>
                <a:srgbClr val="000000"/>
              </a:solidFill>
              <a:latin typeface="Monaco" charset="0"/>
              <a:ea typeface="Monaco" charset="0"/>
              <a:cs typeface="Monaco" charset="0"/>
              <a:sym typeface="Monaco" charset="0"/>
            </a:endParaRPr>
          </a:p>
          <a:p>
            <a:r>
              <a:rPr lang="en-US" altLang="en-US" sz="1400" dirty="0" smtClean="0">
                <a:solidFill>
                  <a:srgbClr val="000000"/>
                </a:solidFill>
                <a:latin typeface="Monaco" charset="0"/>
                <a:ea typeface="Monaco" charset="0"/>
                <a:cs typeface="Monaco" charset="0"/>
                <a:sym typeface="Monaco" charset="0"/>
              </a:rPr>
              <a:t>set basis </a:t>
            </a:r>
            <a:r>
              <a:rPr lang="en-US" altLang="en-US" sz="1400" dirty="0" err="1" smtClean="0">
                <a:solidFill>
                  <a:srgbClr val="000000"/>
                </a:solidFill>
                <a:latin typeface="Monaco" charset="0"/>
                <a:ea typeface="Monaco" charset="0"/>
                <a:cs typeface="Monaco" charset="0"/>
                <a:sym typeface="Monaco" charset="0"/>
              </a:rPr>
              <a:t>aug</a:t>
            </a:r>
            <a:r>
              <a:rPr lang="en-US" altLang="en-US" sz="1400" dirty="0" smtClean="0">
                <a:solidFill>
                  <a:srgbClr val="000000"/>
                </a:solidFill>
                <a:latin typeface="Monaco" charset="0"/>
                <a:ea typeface="Monaco" charset="0"/>
                <a:cs typeface="Monaco" charset="0"/>
                <a:sym typeface="Monaco" charset="0"/>
              </a:rPr>
              <a:t>-cc-</a:t>
            </a:r>
            <a:r>
              <a:rPr lang="en-US" altLang="en-US" sz="1400" dirty="0" err="1" smtClean="0">
                <a:solidFill>
                  <a:srgbClr val="000000"/>
                </a:solidFill>
                <a:latin typeface="Monaco" charset="0"/>
                <a:ea typeface="Monaco" charset="0"/>
                <a:cs typeface="Monaco" charset="0"/>
                <a:sym typeface="Monaco" charset="0"/>
              </a:rPr>
              <a:t>pvdz</a:t>
            </a:r>
            <a:endParaRPr lang="en-US" altLang="en-US" sz="1400" dirty="0" smtClean="0">
              <a:solidFill>
                <a:srgbClr val="000000"/>
              </a:solidFill>
              <a:latin typeface="Monaco" charset="0"/>
              <a:ea typeface="Monaco" charset="0"/>
              <a:cs typeface="Monaco" charset="0"/>
              <a:sym typeface="Monaco" charset="0"/>
            </a:endParaRPr>
          </a:p>
          <a:p>
            <a:endParaRPr lang="en-US" altLang="en-US" sz="1400" dirty="0">
              <a:solidFill>
                <a:srgbClr val="000000"/>
              </a:solidFill>
              <a:latin typeface="Monaco" charset="0"/>
              <a:ea typeface="Monaco" charset="0"/>
              <a:cs typeface="Monaco" charset="0"/>
              <a:sym typeface="Monaco" charset="0"/>
            </a:endParaRPr>
          </a:p>
          <a:p>
            <a:r>
              <a:rPr lang="en-US" altLang="en-US" sz="1400" dirty="0" smtClean="0">
                <a:solidFill>
                  <a:srgbClr val="000000"/>
                </a:solidFill>
                <a:latin typeface="Monaco" charset="0"/>
                <a:ea typeface="Monaco" charset="0"/>
                <a:cs typeface="Monaco" charset="0"/>
                <a:sym typeface="Monaco" charset="0"/>
              </a:rPr>
              <a:t>vpt2('b97-d3')</a:t>
            </a:r>
          </a:p>
        </p:txBody>
      </p:sp>
      <p:pic>
        <p:nvPicPr>
          <p:cNvPr id="5183" name="Picture 6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193" y="4720772"/>
            <a:ext cx="3200400" cy="447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
        <p:nvSpPr>
          <p:cNvPr id="5186" name="Rectangle 66"/>
          <p:cNvSpPr>
            <a:spLocks/>
          </p:cNvSpPr>
          <p:nvPr/>
        </p:nvSpPr>
        <p:spPr bwMode="auto">
          <a:xfrm>
            <a:off x="3102293" y="5949950"/>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dirty="0" smtClean="0">
                <a:solidFill>
                  <a:srgbClr val="636567"/>
                </a:solidFill>
                <a:latin typeface="Cochin" charset="0"/>
                <a:ea typeface="Cochin" charset="0"/>
                <a:cs typeface="Cochin" charset="0"/>
                <a:sym typeface="Cochin" charset="0"/>
              </a:rPr>
              <a:t>+</a:t>
            </a:r>
          </a:p>
        </p:txBody>
      </p:sp>
      <p:sp>
        <p:nvSpPr>
          <p:cNvPr id="5187" name="Rectangle 67"/>
          <p:cNvSpPr>
            <a:spLocks/>
          </p:cNvSpPr>
          <p:nvPr/>
        </p:nvSpPr>
        <p:spPr bwMode="auto">
          <a:xfrm>
            <a:off x="7259637" y="6015976"/>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dirty="0" smtClean="0">
                <a:solidFill>
                  <a:srgbClr val="636567"/>
                </a:solidFill>
                <a:latin typeface="Cochin" charset="0"/>
                <a:ea typeface="Cochin" charset="0"/>
                <a:cs typeface="Cochin" charset="0"/>
                <a:sym typeface="Cochin" charset="0"/>
              </a:rPr>
              <a:t>=</a:t>
            </a:r>
          </a:p>
        </p:txBody>
      </p:sp>
      <p:sp>
        <p:nvSpPr>
          <p:cNvPr id="5188" name="Rectangle 68"/>
          <p:cNvSpPr>
            <a:spLocks/>
          </p:cNvSpPr>
          <p:nvPr/>
        </p:nvSpPr>
        <p:spPr bwMode="auto">
          <a:xfrm>
            <a:off x="8496300" y="8026400"/>
            <a:ext cx="4483100" cy="678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000" dirty="0" smtClean="0">
                <a:solidFill>
                  <a:srgbClr val="000000"/>
                </a:solidFill>
                <a:latin typeface="+mn-lt"/>
                <a:cs typeface="Helvetica" panose="020B0604020202020204" pitchFamily="34" charset="0"/>
                <a:sym typeface="Helvetica" panose="020B0604020202020204" pitchFamily="34" charset="0"/>
              </a:rPr>
              <a:t>Best SCF-level vibrational spectrum from </a:t>
            </a:r>
            <a:r>
              <a:rPr lang="en-US" altLang="en-US" sz="2000" i="1" dirty="0" smtClean="0">
                <a:solidFill>
                  <a:srgbClr val="001F67"/>
                </a:solidFill>
                <a:latin typeface="+mn-lt"/>
                <a:cs typeface="Helvetica" panose="020B0604020202020204" pitchFamily="34" charset="0"/>
                <a:sym typeface="Helvetica" panose="020B0604020202020204" pitchFamily="34" charset="0"/>
              </a:rPr>
              <a:t>Psi4</a:t>
            </a:r>
            <a:r>
              <a:rPr lang="en-US" altLang="en-US" sz="2000" dirty="0" smtClean="0">
                <a:solidFill>
                  <a:srgbClr val="000000"/>
                </a:solidFill>
                <a:latin typeface="+mn-lt"/>
                <a:cs typeface="Helvetica" panose="020B0604020202020204" pitchFamily="34" charset="0"/>
                <a:sym typeface="Helvetica" panose="020B0604020202020204" pitchFamily="34" charset="0"/>
              </a:rPr>
              <a:t>, from </a:t>
            </a:r>
            <a:r>
              <a:rPr lang="en-US" altLang="en-US" sz="2000" i="1" dirty="0" smtClean="0">
                <a:solidFill>
                  <a:srgbClr val="001F67"/>
                </a:solidFill>
                <a:latin typeface="+mn-lt"/>
                <a:cs typeface="Helvetica" panose="020B0604020202020204" pitchFamily="34" charset="0"/>
                <a:sym typeface="Helvetica" panose="020B0604020202020204" pitchFamily="34" charset="0"/>
              </a:rPr>
              <a:t>CFOUR</a:t>
            </a:r>
            <a:r>
              <a:rPr lang="en-US" altLang="en-US" sz="2000" dirty="0" smtClean="0">
                <a:solidFill>
                  <a:srgbClr val="000000"/>
                </a:solidFill>
                <a:latin typeface="+mn-lt"/>
                <a:cs typeface="Helvetica" panose="020B0604020202020204" pitchFamily="34" charset="0"/>
                <a:sym typeface="Helvetica" panose="020B0604020202020204" pitchFamily="34" charset="0"/>
              </a:rPr>
              <a:t>,</a:t>
            </a:r>
            <a:r>
              <a:rPr lang="en-US" altLang="en-US" sz="2000" i="1" dirty="0" smtClean="0">
                <a:solidFill>
                  <a:srgbClr val="001F67"/>
                </a:solidFill>
                <a:latin typeface="+mn-lt"/>
                <a:cs typeface="Helvetica" panose="020B0604020202020204" pitchFamily="34" charset="0"/>
                <a:sym typeface="Helvetica" panose="020B0604020202020204" pitchFamily="34" charset="0"/>
              </a:rPr>
              <a:t> </a:t>
            </a:r>
            <a:r>
              <a:rPr lang="en-US" altLang="en-US" sz="2000" dirty="0" smtClean="0">
                <a:solidFill>
                  <a:srgbClr val="000000"/>
                </a:solidFill>
                <a:latin typeface="+mn-lt"/>
                <a:cs typeface="Helvetica" panose="020B0604020202020204" pitchFamily="34" charset="0"/>
                <a:sym typeface="Helvetica" panose="020B0604020202020204" pitchFamily="34" charset="0"/>
              </a:rPr>
              <a:t>and </a:t>
            </a:r>
            <a:r>
              <a:rPr lang="en-US" altLang="en-US" sz="2000" i="1" dirty="0" smtClean="0">
                <a:solidFill>
                  <a:srgbClr val="001F67"/>
                </a:solidFill>
                <a:latin typeface="+mn-lt"/>
                <a:cs typeface="Helvetica" panose="020B0604020202020204" pitchFamily="34" charset="0"/>
                <a:sym typeface="Helvetica" panose="020B0604020202020204" pitchFamily="34" charset="0"/>
              </a:rPr>
              <a:t>together</a:t>
            </a:r>
            <a:endParaRPr lang="en-US" altLang="en-US" sz="2000" dirty="0" smtClean="0">
              <a:solidFill>
                <a:srgbClr val="000000"/>
              </a:solidFill>
              <a:latin typeface="+mn-lt"/>
              <a:cs typeface="Helvetica" panose="020B0604020202020204" pitchFamily="34" charset="0"/>
              <a:sym typeface="Helvetica" panose="020B0604020202020204" pitchFamily="34" charset="0"/>
            </a:endParaRPr>
          </a:p>
        </p:txBody>
      </p:sp>
      <p:sp>
        <p:nvSpPr>
          <p:cNvPr id="5189" name="Rectangle 69"/>
          <p:cNvSpPr>
            <a:spLocks/>
          </p:cNvSpPr>
          <p:nvPr/>
        </p:nvSpPr>
        <p:spPr bwMode="auto">
          <a:xfrm>
            <a:off x="7797800" y="9144600"/>
            <a:ext cx="506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ltLang="en-US" sz="2000" dirty="0" smtClean="0">
                <a:latin typeface="+mn-lt"/>
                <a:ea typeface="Bodoni SvtyTwo ITC TT-Book" charset="0"/>
                <a:cs typeface="Bodoni SvtyTwo ITC TT-Book" charset="0"/>
                <a:sym typeface="Bodoni SvtyTwo ITC TT-Book" charset="0"/>
              </a:rPr>
              <a:t>Thanks to </a:t>
            </a:r>
            <a:r>
              <a:rPr lang="en-US" altLang="en-US" sz="2000" dirty="0">
                <a:latin typeface="+mn-lt"/>
                <a:ea typeface="Bodoni SvtyTwo ITC TT-Book" charset="0"/>
                <a:cs typeface="Bodoni SvtyTwo ITC TT-Book" charset="0"/>
                <a:sym typeface="Bodoni SvtyTwo ITC TT-Book" charset="0"/>
              </a:rPr>
              <a:t>Prof. John </a:t>
            </a:r>
            <a:r>
              <a:rPr lang="en-US" altLang="en-US" sz="2000" dirty="0" smtClean="0">
                <a:latin typeface="+mn-lt"/>
                <a:ea typeface="Bodoni SvtyTwo ITC TT-Book" charset="0"/>
                <a:cs typeface="Bodoni SvtyTwo ITC TT-Book" charset="0"/>
                <a:sym typeface="Bodoni SvtyTwo ITC TT-Book" charset="0"/>
              </a:rPr>
              <a:t>Stanton,</a:t>
            </a:r>
            <a:r>
              <a:rPr lang="en-US" altLang="en-US" sz="2000" dirty="0" smtClean="0">
                <a:solidFill>
                  <a:srgbClr val="466A2A"/>
                </a:solidFill>
                <a:latin typeface="+mn-lt"/>
                <a:ea typeface="Bodoni SvtyTwo ITC TT-Book" charset="0"/>
                <a:cs typeface="Bodoni SvtyTwo ITC TT-Book" charset="0"/>
                <a:sym typeface="Bodoni SvtyTwo ITC TT-Book" charset="0"/>
              </a:rPr>
              <a:t> </a:t>
            </a:r>
            <a:r>
              <a:rPr lang="en-US" altLang="en-US" sz="2000" dirty="0" smtClean="0">
                <a:latin typeface="+mn-lt"/>
                <a:ea typeface="Bodoni SvtyTwo ITC TT-Book" charset="0"/>
                <a:cs typeface="Bodoni SvtyTwo ITC TT-Book" charset="0"/>
                <a:sym typeface="Bodoni SvtyTwo ITC TT-Book" charset="0"/>
              </a:rPr>
              <a:t>Devin Matthews </a:t>
            </a:r>
          </a:p>
        </p:txBody>
      </p:sp>
      <p:sp>
        <p:nvSpPr>
          <p:cNvPr id="5190" name="Rectangle 70"/>
          <p:cNvSpPr>
            <a:spLocks/>
          </p:cNvSpPr>
          <p:nvPr/>
        </p:nvSpPr>
        <p:spPr bwMode="auto">
          <a:xfrm>
            <a:off x="8650288" y="1944461"/>
            <a:ext cx="4216400" cy="23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marL="266700" indent="-2667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marL="457200" indent="-457200">
              <a:spcBef>
                <a:spcPts val="800"/>
              </a:spcBef>
              <a:buClr>
                <a:srgbClr val="FFC000"/>
              </a:buClr>
              <a:buSzPct val="100000"/>
              <a:buFont typeface="Arial" panose="020B0604020202020204" pitchFamily="34" charset="0"/>
              <a:buChar char="•"/>
            </a:pPr>
            <a:r>
              <a:rPr lang="en-US" altLang="en-US" sz="2600" dirty="0" err="1" smtClean="0">
                <a:solidFill>
                  <a:srgbClr val="000000"/>
                </a:solidFill>
                <a:latin typeface="+mn-lt"/>
                <a:cs typeface="Helvetica" panose="020B0604020202020204" pitchFamily="34" charset="0"/>
                <a:sym typeface="Helvetica" panose="020B0604020202020204" pitchFamily="34" charset="0"/>
              </a:rPr>
              <a:t>Restartable</a:t>
            </a:r>
            <a:r>
              <a:rPr lang="en-US" altLang="en-US" sz="2600" dirty="0" smtClean="0">
                <a:solidFill>
                  <a:srgbClr val="000000"/>
                </a:solidFill>
                <a:latin typeface="+mn-lt"/>
                <a:cs typeface="Helvetica" panose="020B0604020202020204" pitchFamily="34" charset="0"/>
                <a:sym typeface="Helvetica" panose="020B0604020202020204" pitchFamily="34" charset="0"/>
              </a:rPr>
              <a:t>, parallel</a:t>
            </a:r>
          </a:p>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Any gradient method from either package</a:t>
            </a:r>
          </a:p>
          <a:p>
            <a:pPr marL="457200" indent="-457200">
              <a:spcBef>
                <a:spcPts val="800"/>
              </a:spcBef>
              <a:buClr>
                <a:srgbClr val="FFC000"/>
              </a:buClr>
              <a:buSzPct val="100000"/>
              <a:buFont typeface="Arial" panose="020B0604020202020204" pitchFamily="34" charset="0"/>
              <a:buChar char="•"/>
            </a:pPr>
            <a:r>
              <a:rPr lang="en-US" altLang="en-US" sz="2600" dirty="0" smtClean="0">
                <a:solidFill>
                  <a:srgbClr val="000000"/>
                </a:solidFill>
                <a:latin typeface="+mn-lt"/>
                <a:cs typeface="Helvetica" panose="020B0604020202020204" pitchFamily="34" charset="0"/>
                <a:sym typeface="Helvetica" panose="020B0604020202020204" pitchFamily="34" charset="0"/>
              </a:rPr>
              <a:t>Options/basis from either package</a:t>
            </a:r>
          </a:p>
        </p:txBody>
      </p:sp>
      <p:pic>
        <p:nvPicPr>
          <p:cNvPr id="5191" name="Picture 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4635" y="4445000"/>
            <a:ext cx="4759325" cy="356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pic>
        <p:nvPicPr>
          <p:cNvPr id="18" name="Picture 17"/>
          <p:cNvPicPr>
            <a:picLocks noChangeAspect="1"/>
          </p:cNvPicPr>
          <p:nvPr/>
        </p:nvPicPr>
        <p:blipFill>
          <a:blip r:embed="rId5"/>
          <a:stretch>
            <a:fillRect/>
          </a:stretch>
        </p:blipFill>
        <p:spPr>
          <a:xfrm>
            <a:off x="235281" y="6464364"/>
            <a:ext cx="2646032" cy="2240125"/>
          </a:xfrm>
          <a:prstGeom prst="rect">
            <a:avLst/>
          </a:prstGeom>
        </p:spPr>
      </p:pic>
      <p:pic>
        <p:nvPicPr>
          <p:cNvPr id="2" name="Picture 1"/>
          <p:cNvPicPr>
            <a:picLocks noChangeAspect="1"/>
          </p:cNvPicPr>
          <p:nvPr/>
        </p:nvPicPr>
        <p:blipFill>
          <a:blip r:embed="rId6"/>
          <a:stretch>
            <a:fillRect/>
          </a:stretch>
        </p:blipFill>
        <p:spPr>
          <a:xfrm>
            <a:off x="102394" y="5029200"/>
            <a:ext cx="3157538" cy="1058978"/>
          </a:xfrm>
          <a:prstGeom prst="rect">
            <a:avLst/>
          </a:prstGeom>
        </p:spPr>
      </p:pic>
    </p:spTree>
    <p:extLst>
      <p:ext uri="{BB962C8B-B14F-4D97-AF65-F5344CB8AC3E}">
        <p14:creationId xmlns:p14="http://schemas.microsoft.com/office/powerpoint/2010/main" val="372835917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ln/>
        </p:spPr>
        <p:txBody>
          <a:bodyPr/>
          <a:lstStyle/>
          <a:p>
            <a:r>
              <a:rPr lang="en-US" altLang="en-US" b="1" dirty="0" smtClean="0">
                <a:cs typeface="Helvetica" panose="020B0604020202020204" pitchFamily="34" charset="0"/>
                <a:sym typeface="Helvetica" panose="020B0604020202020204" pitchFamily="34" charset="0"/>
              </a:rPr>
              <a:t>Psi4 in </a:t>
            </a:r>
            <a:r>
              <a:rPr lang="en-US" altLang="en-US" b="1" dirty="0" err="1" smtClean="0">
                <a:cs typeface="Helvetica" panose="020B0604020202020204" pitchFamily="34" charset="0"/>
                <a:sym typeface="Helvetica" panose="020B0604020202020204" pitchFamily="34" charset="0"/>
              </a:rPr>
              <a:t>Jupyter</a:t>
            </a:r>
            <a:r>
              <a:rPr lang="en-US" altLang="en-US" b="1" dirty="0" smtClean="0">
                <a:cs typeface="Helvetica" panose="020B0604020202020204" pitchFamily="34" charset="0"/>
                <a:sym typeface="Helvetica" panose="020B0604020202020204" pitchFamily="34" charset="0"/>
              </a:rPr>
              <a:t> Notebooks</a:t>
            </a:r>
            <a:endParaRPr lang="en-US" altLang="en-US" b="1" dirty="0">
              <a:sym typeface="Helvetica" panose="020B0604020202020204" pitchFamily="34" charset="0"/>
            </a:endParaRPr>
          </a:p>
        </p:txBody>
      </p:sp>
      <p:sp>
        <p:nvSpPr>
          <p:cNvPr id="5189" name="Rectangle 69"/>
          <p:cNvSpPr>
            <a:spLocks/>
          </p:cNvSpPr>
          <p:nvPr/>
        </p:nvSpPr>
        <p:spPr bwMode="auto">
          <a:xfrm>
            <a:off x="7797800" y="9144600"/>
            <a:ext cx="506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ltLang="en-US" sz="2000" dirty="0" smtClean="0">
                <a:latin typeface="+mn-lt"/>
                <a:ea typeface="Bodoni SvtyTwo ITC TT-Book" charset="0"/>
                <a:cs typeface="Bodoni SvtyTwo ITC TT-Book" charset="0"/>
                <a:sym typeface="Bodoni SvtyTwo ITC TT-Book" charset="0"/>
              </a:rPr>
              <a:t>Thanks to </a:t>
            </a:r>
            <a:r>
              <a:rPr lang="en-US" altLang="en-US" sz="2000" dirty="0">
                <a:latin typeface="+mn-lt"/>
                <a:ea typeface="Bodoni SvtyTwo ITC TT-Book" charset="0"/>
                <a:cs typeface="Bodoni SvtyTwo ITC TT-Book" charset="0"/>
                <a:sym typeface="Bodoni SvtyTwo ITC TT-Book" charset="0"/>
              </a:rPr>
              <a:t>Prof. John </a:t>
            </a:r>
            <a:r>
              <a:rPr lang="en-US" altLang="en-US" sz="2000" dirty="0" smtClean="0">
                <a:latin typeface="+mn-lt"/>
                <a:ea typeface="Bodoni SvtyTwo ITC TT-Book" charset="0"/>
                <a:cs typeface="Bodoni SvtyTwo ITC TT-Book" charset="0"/>
                <a:sym typeface="Bodoni SvtyTwo ITC TT-Book" charset="0"/>
              </a:rPr>
              <a:t>Stanton,</a:t>
            </a:r>
            <a:r>
              <a:rPr lang="en-US" altLang="en-US" sz="2000" dirty="0" smtClean="0">
                <a:solidFill>
                  <a:srgbClr val="466A2A"/>
                </a:solidFill>
                <a:latin typeface="+mn-lt"/>
                <a:ea typeface="Bodoni SvtyTwo ITC TT-Book" charset="0"/>
                <a:cs typeface="Bodoni SvtyTwo ITC TT-Book" charset="0"/>
                <a:sym typeface="Bodoni SvtyTwo ITC TT-Book" charset="0"/>
              </a:rPr>
              <a:t> </a:t>
            </a:r>
            <a:r>
              <a:rPr lang="en-US" altLang="en-US" sz="2000" dirty="0" smtClean="0">
                <a:latin typeface="+mn-lt"/>
                <a:ea typeface="Bodoni SvtyTwo ITC TT-Book" charset="0"/>
                <a:cs typeface="Bodoni SvtyTwo ITC TT-Book" charset="0"/>
                <a:sym typeface="Bodoni SvtyTwo ITC TT-Book" charset="0"/>
              </a:rPr>
              <a:t>Devin Matthews </a:t>
            </a: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35658"/>
          <a:stretch/>
        </p:blipFill>
        <p:spPr>
          <a:xfrm>
            <a:off x="1701800" y="1775158"/>
            <a:ext cx="9982200" cy="7978442"/>
          </a:xfrm>
          <a:prstGeom prst="rect">
            <a:avLst/>
          </a:prstGeom>
        </p:spPr>
      </p:pic>
    </p:spTree>
    <p:extLst>
      <p:ext uri="{BB962C8B-B14F-4D97-AF65-F5344CB8AC3E}">
        <p14:creationId xmlns:p14="http://schemas.microsoft.com/office/powerpoint/2010/main" val="402354339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3" name="Rectangle 3"/>
          <p:cNvSpPr>
            <a:spLocks noGrp="1" noChangeArrowheads="1"/>
          </p:cNvSpPr>
          <p:nvPr>
            <p:ph type="title"/>
          </p:nvPr>
        </p:nvSpPr>
        <p:spPr>
          <a:ln/>
        </p:spPr>
        <p:txBody>
          <a:bodyPr/>
          <a:lstStyle/>
          <a:p>
            <a:r>
              <a:rPr lang="en-US" altLang="en-US" b="1" dirty="0" smtClean="0">
                <a:cs typeface="Helvetica" panose="020B0604020202020204" pitchFamily="34" charset="0"/>
                <a:sym typeface="Helvetica" panose="020B0604020202020204" pitchFamily="34" charset="0"/>
              </a:rPr>
              <a:t>Psi4 in </a:t>
            </a:r>
            <a:r>
              <a:rPr lang="en-US" altLang="en-US" b="1" dirty="0" err="1" smtClean="0">
                <a:cs typeface="Helvetica" panose="020B0604020202020204" pitchFamily="34" charset="0"/>
                <a:sym typeface="Helvetica" panose="020B0604020202020204" pitchFamily="34" charset="0"/>
              </a:rPr>
              <a:t>Jupyter</a:t>
            </a:r>
            <a:r>
              <a:rPr lang="en-US" altLang="en-US" b="1" dirty="0" smtClean="0">
                <a:cs typeface="Helvetica" panose="020B0604020202020204" pitchFamily="34" charset="0"/>
                <a:sym typeface="Helvetica" panose="020B0604020202020204" pitchFamily="34" charset="0"/>
              </a:rPr>
              <a:t> Notebooks</a:t>
            </a:r>
            <a:endParaRPr lang="en-US" altLang="en-US" b="1" dirty="0">
              <a:sym typeface="Helvetica" panose="020B0604020202020204" pitchFamily="34" charset="0"/>
            </a:endParaRPr>
          </a:p>
        </p:txBody>
      </p:sp>
      <p:sp>
        <p:nvSpPr>
          <p:cNvPr id="5189" name="Rectangle 69"/>
          <p:cNvSpPr>
            <a:spLocks/>
          </p:cNvSpPr>
          <p:nvPr/>
        </p:nvSpPr>
        <p:spPr bwMode="auto">
          <a:xfrm>
            <a:off x="7797800" y="9144600"/>
            <a:ext cx="50688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ltLang="en-US" sz="2000" dirty="0" smtClean="0">
                <a:latin typeface="+mn-lt"/>
                <a:ea typeface="Bodoni SvtyTwo ITC TT-Book" charset="0"/>
                <a:cs typeface="Bodoni SvtyTwo ITC TT-Book" charset="0"/>
                <a:sym typeface="Bodoni SvtyTwo ITC TT-Book" charset="0"/>
              </a:rPr>
              <a:t>Thanks to </a:t>
            </a:r>
            <a:r>
              <a:rPr lang="en-US" altLang="en-US" sz="2000" dirty="0">
                <a:latin typeface="+mn-lt"/>
                <a:ea typeface="Bodoni SvtyTwo ITC TT-Book" charset="0"/>
                <a:cs typeface="Bodoni SvtyTwo ITC TT-Book" charset="0"/>
                <a:sym typeface="Bodoni SvtyTwo ITC TT-Book" charset="0"/>
              </a:rPr>
              <a:t>Prof. John </a:t>
            </a:r>
            <a:r>
              <a:rPr lang="en-US" altLang="en-US" sz="2000" dirty="0" smtClean="0">
                <a:latin typeface="+mn-lt"/>
                <a:ea typeface="Bodoni SvtyTwo ITC TT-Book" charset="0"/>
                <a:cs typeface="Bodoni SvtyTwo ITC TT-Book" charset="0"/>
                <a:sym typeface="Bodoni SvtyTwo ITC TT-Book" charset="0"/>
              </a:rPr>
              <a:t>Stanton,</a:t>
            </a:r>
            <a:r>
              <a:rPr lang="en-US" altLang="en-US" sz="2000" dirty="0" smtClean="0">
                <a:solidFill>
                  <a:srgbClr val="466A2A"/>
                </a:solidFill>
                <a:latin typeface="+mn-lt"/>
                <a:ea typeface="Bodoni SvtyTwo ITC TT-Book" charset="0"/>
                <a:cs typeface="Bodoni SvtyTwo ITC TT-Book" charset="0"/>
                <a:sym typeface="Bodoni SvtyTwo ITC TT-Book" charset="0"/>
              </a:rPr>
              <a:t> </a:t>
            </a:r>
            <a:r>
              <a:rPr lang="en-US" altLang="en-US" sz="2000" dirty="0" smtClean="0">
                <a:latin typeface="+mn-lt"/>
                <a:ea typeface="Bodoni SvtyTwo ITC TT-Book" charset="0"/>
                <a:cs typeface="Bodoni SvtyTwo ITC TT-Book" charset="0"/>
                <a:sym typeface="Bodoni SvtyTwo ITC TT-Book" charset="0"/>
              </a:rPr>
              <a:t>Devin Matthews </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669" t="16327" b="38243"/>
          <a:stretch/>
        </p:blipFill>
        <p:spPr>
          <a:xfrm>
            <a:off x="907696" y="2514600"/>
            <a:ext cx="11303708" cy="4876800"/>
          </a:xfrm>
          <a:prstGeom prst="rect">
            <a:avLst/>
          </a:prstGeom>
        </p:spPr>
      </p:pic>
    </p:spTree>
    <p:extLst>
      <p:ext uri="{BB962C8B-B14F-4D97-AF65-F5344CB8AC3E}">
        <p14:creationId xmlns:p14="http://schemas.microsoft.com/office/powerpoint/2010/main" val="290091577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5" name="Rectangle 3"/>
          <p:cNvSpPr>
            <a:spLocks noGrp="1" noChangeArrowheads="1"/>
          </p:cNvSpPr>
          <p:nvPr>
            <p:ph type="title"/>
          </p:nvPr>
        </p:nvSpPr>
        <p:spPr>
          <a:ln/>
        </p:spPr>
        <p:txBody>
          <a:bodyPr/>
          <a:lstStyle/>
          <a:p>
            <a:r>
              <a:rPr lang="en-US" altLang="en-US" sz="3600" b="1">
                <a:latin typeface="Helvetica" panose="020B0604020202020204" pitchFamily="34" charset="0"/>
                <a:cs typeface="Helvetica" panose="020B0604020202020204" pitchFamily="34" charset="0"/>
                <a:sym typeface="Helvetica" panose="020B0604020202020204" pitchFamily="34" charset="0"/>
              </a:rPr>
              <a:t>Interoperability: Pooling Capabilities</a:t>
            </a:r>
            <a:endParaRPr lang="en-US" altLang="en-US" sz="3600" b="1">
              <a:latin typeface="Helvetica" panose="020B0604020202020204" pitchFamily="34" charset="0"/>
              <a:sym typeface="Helvetica" panose="020B0604020202020204" pitchFamily="34" charset="0"/>
            </a:endParaRPr>
          </a:p>
        </p:txBody>
      </p:sp>
      <p:sp>
        <p:nvSpPr>
          <p:cNvPr id="32" name="Slide Number Placeholder 3"/>
          <p:cNvSpPr>
            <a:spLocks noGrp="1"/>
          </p:cNvSpPr>
          <p:nvPr>
            <p:ph type="sldNum" sz="quarter" idx="10"/>
          </p:nvPr>
        </p:nvSpPr>
        <p:spPr>
          <a:xfrm>
            <a:off x="12736513" y="9439275"/>
            <a:ext cx="268287" cy="254000"/>
          </a:xfrm>
          <a:prstGeom prst="rect">
            <a:avLst/>
          </a:prstGeom>
        </p:spPr>
        <p:txBody>
          <a:bodyPr/>
          <a:lstStyle/>
          <a:p>
            <a:fld id="{163817C9-76E0-4B34-B090-CEB261882E2C}" type="slidenum">
              <a:rPr lang="en-US" altLang="en-US"/>
              <a:pPr/>
              <a:t>34</a:t>
            </a:fld>
            <a:endParaRPr lang="en-US" altLang="en-US"/>
          </a:p>
        </p:txBody>
      </p:sp>
      <p:sp>
        <p:nvSpPr>
          <p:cNvPr id="8193" name="Rectangle 1"/>
          <p:cNvSpPr>
            <a:spLocks/>
          </p:cNvSpPr>
          <p:nvPr/>
        </p:nvSpPr>
        <p:spPr bwMode="auto">
          <a:xfrm>
            <a:off x="0" y="1676400"/>
            <a:ext cx="13017500" cy="8077200"/>
          </a:xfrm>
          <a:prstGeom prst="rect">
            <a:avLst/>
          </a:prstGeom>
          <a:solidFill>
            <a:schemeClr val="accent1"/>
          </a:solidFill>
          <a:ln w="25400" cap="flat">
            <a:solidFill>
              <a:srgbClr val="FFFFFF"/>
            </a:solidFill>
            <a:prstDash val="solid"/>
            <a:round/>
            <a:headEnd type="none" w="med" len="med"/>
            <a:tailEnd type="none" w="med" len="med"/>
          </a:ln>
        </p:spPr>
        <p:txBody>
          <a:bodyPr lIns="0" tIns="0" rIns="0" bIns="0"/>
          <a:lstStyle/>
          <a:p>
            <a:endParaRPr lang="en-US" sz="4200" smtClean="0"/>
          </a:p>
        </p:txBody>
      </p:sp>
      <p:sp>
        <p:nvSpPr>
          <p:cNvPr id="8194"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423B0447-E918-43A8-97CF-83BC4B7F80C3}"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34</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aphicFrame>
        <p:nvGraphicFramePr>
          <p:cNvPr id="8196" name="Object 4"/>
          <p:cNvGraphicFramePr>
            <a:graphicFrameLocks/>
          </p:cNvGraphicFramePr>
          <p:nvPr/>
        </p:nvGraphicFramePr>
        <p:xfrm>
          <a:off x="533400" y="2603500"/>
          <a:ext cx="11887200" cy="1422400"/>
        </p:xfrm>
        <a:graphic>
          <a:graphicData uri="http://schemas.openxmlformats.org/presentationml/2006/ole">
            <mc:AlternateContent xmlns:mc="http://schemas.openxmlformats.org/markup-compatibility/2006">
              <mc:Choice xmlns:v="urn:schemas-microsoft-com:vml" Requires="v">
                <p:oleObj spid="_x0000_s2110" name="Chart" r:id="rId3" imgW="16699330" imgH="1998595" progId="MSGraph.Chart.8">
                  <p:embed/>
                </p:oleObj>
              </mc:Choice>
              <mc:Fallback>
                <p:oleObj name="Chart" r:id="rId3" imgW="16699330" imgH="1998595" progId="MSGraph.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2603500"/>
                        <a:ext cx="11887200" cy="1422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198" name="Rectangle 6"/>
          <p:cNvSpPr>
            <a:spLocks/>
          </p:cNvSpPr>
          <p:nvPr/>
        </p:nvSpPr>
        <p:spPr bwMode="auto">
          <a:xfrm>
            <a:off x="2986088" y="1727200"/>
            <a:ext cx="14351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2E578B"/>
                </a:solidFill>
                <a:latin typeface="Helvetica" panose="020B0604020202020204" pitchFamily="34" charset="0"/>
                <a:cs typeface="Helvetica" panose="020B0604020202020204" pitchFamily="34" charset="0"/>
                <a:sym typeface="Helvetica" panose="020B0604020202020204" pitchFamily="34" charset="0"/>
              </a:rPr>
              <a:t>MP2</a:t>
            </a:r>
          </a:p>
          <a:p>
            <a:pPr algn="ctr"/>
            <a:r>
              <a:rPr lang="en-US" altLang="en-US" sz="1800" smtClean="0">
                <a:solidFill>
                  <a:srgbClr val="2E578B"/>
                </a:solidFill>
                <a:latin typeface="Helvetica" panose="020B0604020202020204" pitchFamily="34" charset="0"/>
                <a:cs typeface="Helvetica" panose="020B0604020202020204" pitchFamily="34" charset="0"/>
                <a:sym typeface="Helvetica" panose="020B0604020202020204" pitchFamily="34" charset="0"/>
              </a:rPr>
              <a:t>Interaction E.</a:t>
            </a:r>
          </a:p>
        </p:txBody>
      </p:sp>
      <p:sp>
        <p:nvSpPr>
          <p:cNvPr id="8199" name="Rectangle 7"/>
          <p:cNvSpPr>
            <a:spLocks/>
          </p:cNvSpPr>
          <p:nvPr/>
        </p:nvSpPr>
        <p:spPr bwMode="auto">
          <a:xfrm>
            <a:off x="5035550" y="1727200"/>
            <a:ext cx="14478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5C9548"/>
                </a:solidFill>
                <a:latin typeface="Helvetica" panose="020B0604020202020204" pitchFamily="34" charset="0"/>
                <a:cs typeface="Helvetica" panose="020B0604020202020204" pitchFamily="34" charset="0"/>
                <a:sym typeface="Helvetica" panose="020B0604020202020204" pitchFamily="34" charset="0"/>
              </a:rPr>
              <a:t>SAPT0</a:t>
            </a:r>
          </a:p>
          <a:p>
            <a:pPr algn="ctr"/>
            <a:r>
              <a:rPr lang="en-US" altLang="en-US" sz="1800" smtClean="0">
                <a:solidFill>
                  <a:srgbClr val="5C9548"/>
                </a:solidFill>
                <a:latin typeface="Helvetica" panose="020B0604020202020204" pitchFamily="34" charset="0"/>
                <a:cs typeface="Helvetica" panose="020B0604020202020204" pitchFamily="34" charset="0"/>
                <a:sym typeface="Helvetica" panose="020B0604020202020204" pitchFamily="34" charset="0"/>
              </a:rPr>
              <a:t>Dispersion E.</a:t>
            </a:r>
          </a:p>
        </p:txBody>
      </p:sp>
      <p:sp>
        <p:nvSpPr>
          <p:cNvPr id="8200" name="Rectangle 8"/>
          <p:cNvSpPr>
            <a:spLocks/>
          </p:cNvSpPr>
          <p:nvPr/>
        </p:nvSpPr>
        <p:spPr bwMode="auto">
          <a:xfrm>
            <a:off x="7105650" y="1727200"/>
            <a:ext cx="14478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E7A13C"/>
                </a:solidFill>
                <a:latin typeface="Helvetica" panose="020B0604020202020204" pitchFamily="34" charset="0"/>
                <a:cs typeface="Helvetica" panose="020B0604020202020204" pitchFamily="34" charset="0"/>
                <a:sym typeface="Helvetica" panose="020B0604020202020204" pitchFamily="34" charset="0"/>
              </a:rPr>
              <a:t>TDDFT</a:t>
            </a:r>
          </a:p>
          <a:p>
            <a:pPr algn="ctr"/>
            <a:r>
              <a:rPr lang="en-US" altLang="en-US" sz="1800" smtClean="0">
                <a:solidFill>
                  <a:srgbClr val="E7A13C"/>
                </a:solidFill>
                <a:latin typeface="Helvetica" panose="020B0604020202020204" pitchFamily="34" charset="0"/>
                <a:cs typeface="Helvetica" panose="020B0604020202020204" pitchFamily="34" charset="0"/>
                <a:sym typeface="Helvetica" panose="020B0604020202020204" pitchFamily="34" charset="0"/>
              </a:rPr>
              <a:t>Dispersion E.</a:t>
            </a:r>
          </a:p>
        </p:txBody>
      </p:sp>
      <p:sp>
        <p:nvSpPr>
          <p:cNvPr id="8201" name="Rectangle 9"/>
          <p:cNvSpPr>
            <a:spLocks/>
          </p:cNvSpPr>
          <p:nvPr/>
        </p:nvSpPr>
        <p:spPr bwMode="auto">
          <a:xfrm>
            <a:off x="6645275" y="1866900"/>
            <a:ext cx="296863"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a:t>
            </a:r>
          </a:p>
        </p:txBody>
      </p:sp>
      <p:sp>
        <p:nvSpPr>
          <p:cNvPr id="8202" name="Rectangle 10"/>
          <p:cNvSpPr>
            <a:spLocks/>
          </p:cNvSpPr>
          <p:nvPr/>
        </p:nvSpPr>
        <p:spPr bwMode="auto">
          <a:xfrm>
            <a:off x="9796463" y="1727200"/>
            <a:ext cx="1436687"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MP2C</a:t>
            </a:r>
          </a:p>
          <a:p>
            <a:pPr algn="ctr"/>
            <a:r>
              <a:rPr lang="en-US" altLang="en-US" sz="18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Interaction E.</a:t>
            </a:r>
          </a:p>
        </p:txBody>
      </p:sp>
      <p:sp>
        <p:nvSpPr>
          <p:cNvPr id="8203" name="Rectangle 11"/>
          <p:cNvSpPr>
            <a:spLocks/>
          </p:cNvSpPr>
          <p:nvPr/>
        </p:nvSpPr>
        <p:spPr bwMode="auto">
          <a:xfrm>
            <a:off x="8953500" y="1866900"/>
            <a:ext cx="2952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a:t>
            </a:r>
          </a:p>
        </p:txBody>
      </p:sp>
      <p:sp>
        <p:nvSpPr>
          <p:cNvPr id="8204" name="Rectangle 12"/>
          <p:cNvSpPr>
            <a:spLocks/>
          </p:cNvSpPr>
          <p:nvPr/>
        </p:nvSpPr>
        <p:spPr bwMode="auto">
          <a:xfrm>
            <a:off x="4589463" y="1866900"/>
            <a:ext cx="28575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a:t>
            </a:r>
          </a:p>
        </p:txBody>
      </p:sp>
      <p:sp>
        <p:nvSpPr>
          <p:cNvPr id="8205" name="Rectangle 13"/>
          <p:cNvSpPr>
            <a:spLocks/>
          </p:cNvSpPr>
          <p:nvPr/>
        </p:nvSpPr>
        <p:spPr bwMode="auto">
          <a:xfrm>
            <a:off x="2922588" y="3924300"/>
            <a:ext cx="59213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1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time</a:t>
            </a:r>
          </a:p>
        </p:txBody>
      </p:sp>
      <p:sp>
        <p:nvSpPr>
          <p:cNvPr id="8206" name="Rectangle 14"/>
          <p:cNvSpPr>
            <a:spLocks/>
          </p:cNvSpPr>
          <p:nvPr/>
        </p:nvSpPr>
        <p:spPr bwMode="auto">
          <a:xfrm>
            <a:off x="4965700" y="3098800"/>
            <a:ext cx="2349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100" smtClean="0">
                <a:solidFill>
                  <a:srgbClr val="000100"/>
                </a:solidFill>
                <a:latin typeface="Helvetica" panose="020B0604020202020204" pitchFamily="34" charset="0"/>
                <a:cs typeface="Helvetica" panose="020B0604020202020204" pitchFamily="34" charset="0"/>
                <a:sym typeface="Helvetica" panose="020B0604020202020204" pitchFamily="34" charset="0"/>
              </a:rPr>
              <a:t>≈</a:t>
            </a:r>
          </a:p>
        </p:txBody>
      </p:sp>
      <p:sp>
        <p:nvSpPr>
          <p:cNvPr id="8211" name="Rectangle 19"/>
          <p:cNvSpPr>
            <a:spLocks/>
          </p:cNvSpPr>
          <p:nvPr/>
        </p:nvSpPr>
        <p:spPr bwMode="auto">
          <a:xfrm>
            <a:off x="1964413" y="6490040"/>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dirty="0" smtClean="0">
                <a:solidFill>
                  <a:srgbClr val="636567"/>
                </a:solidFill>
                <a:latin typeface="Cochin" charset="0"/>
                <a:ea typeface="Cochin" charset="0"/>
                <a:cs typeface="Cochin" charset="0"/>
                <a:sym typeface="Cochin" charset="0"/>
              </a:rPr>
              <a:t>+</a:t>
            </a:r>
          </a:p>
        </p:txBody>
      </p:sp>
      <p:sp>
        <p:nvSpPr>
          <p:cNvPr id="8212" name="Rectangle 20"/>
          <p:cNvSpPr>
            <a:spLocks/>
          </p:cNvSpPr>
          <p:nvPr/>
        </p:nvSpPr>
        <p:spPr bwMode="auto">
          <a:xfrm>
            <a:off x="5905500" y="6337300"/>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smtClean="0">
                <a:solidFill>
                  <a:srgbClr val="636567"/>
                </a:solidFill>
                <a:latin typeface="Cochin" charset="0"/>
                <a:ea typeface="Cochin" charset="0"/>
                <a:cs typeface="Cochin" charset="0"/>
                <a:sym typeface="Cochin" charset="0"/>
              </a:rPr>
              <a:t>=</a:t>
            </a:r>
          </a:p>
        </p:txBody>
      </p:sp>
      <p:sp>
        <p:nvSpPr>
          <p:cNvPr id="8220" name="Rectangle 28"/>
          <p:cNvSpPr>
            <a:spLocks/>
          </p:cNvSpPr>
          <p:nvPr/>
        </p:nvSpPr>
        <p:spPr bwMode="auto">
          <a:xfrm>
            <a:off x="8623300" y="4762500"/>
            <a:ext cx="723900" cy="149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9600" smtClean="0">
                <a:solidFill>
                  <a:srgbClr val="636567"/>
                </a:solidFill>
                <a:latin typeface="Cochin" charset="0"/>
                <a:ea typeface="Cochin" charset="0"/>
                <a:cs typeface="Cochin" charset="0"/>
                <a:sym typeface="Cochin" charset="0"/>
              </a:rPr>
              <a:t>+</a:t>
            </a:r>
          </a:p>
        </p:txBody>
      </p:sp>
      <p:pic>
        <p:nvPicPr>
          <p:cNvPr id="2" name="Picture 1"/>
          <p:cNvPicPr>
            <a:picLocks noChangeAspect="1"/>
          </p:cNvPicPr>
          <p:nvPr/>
        </p:nvPicPr>
        <p:blipFill>
          <a:blip r:embed="rId5"/>
          <a:stretch>
            <a:fillRect/>
          </a:stretch>
        </p:blipFill>
        <p:spPr>
          <a:xfrm>
            <a:off x="567515" y="5319486"/>
            <a:ext cx="1320654" cy="1595664"/>
          </a:xfrm>
          <a:prstGeom prst="rect">
            <a:avLst/>
          </a:prstGeom>
        </p:spPr>
      </p:pic>
      <p:pic>
        <p:nvPicPr>
          <p:cNvPr id="34" name="Picture 33"/>
          <p:cNvPicPr>
            <a:picLocks noChangeAspect="1"/>
          </p:cNvPicPr>
          <p:nvPr/>
        </p:nvPicPr>
        <p:blipFill>
          <a:blip r:embed="rId6"/>
          <a:stretch>
            <a:fillRect/>
          </a:stretch>
        </p:blipFill>
        <p:spPr>
          <a:xfrm>
            <a:off x="317322" y="7563530"/>
            <a:ext cx="1821041" cy="1541689"/>
          </a:xfrm>
          <a:prstGeom prst="rect">
            <a:avLst/>
          </a:prstGeom>
        </p:spPr>
      </p:pic>
      <p:pic>
        <p:nvPicPr>
          <p:cNvPr id="35" name="Picture 34"/>
          <p:cNvPicPr>
            <a:picLocks noChangeAspect="1"/>
          </p:cNvPicPr>
          <p:nvPr/>
        </p:nvPicPr>
        <p:blipFill>
          <a:blip r:embed="rId5"/>
          <a:stretch>
            <a:fillRect/>
          </a:stretch>
        </p:blipFill>
        <p:spPr>
          <a:xfrm>
            <a:off x="7169223" y="4114800"/>
            <a:ext cx="1320654" cy="1595664"/>
          </a:xfrm>
          <a:prstGeom prst="rect">
            <a:avLst/>
          </a:prstGeom>
        </p:spPr>
      </p:pic>
      <p:pic>
        <p:nvPicPr>
          <p:cNvPr id="3" name="Picture 2"/>
          <p:cNvPicPr>
            <a:picLocks noChangeAspect="1"/>
          </p:cNvPicPr>
          <p:nvPr/>
        </p:nvPicPr>
        <p:blipFill>
          <a:blip r:embed="rId7"/>
          <a:stretch>
            <a:fillRect/>
          </a:stretch>
        </p:blipFill>
        <p:spPr>
          <a:xfrm>
            <a:off x="2802291" y="4953000"/>
            <a:ext cx="2685344" cy="4394200"/>
          </a:xfrm>
          <a:prstGeom prst="rect">
            <a:avLst/>
          </a:prstGeom>
        </p:spPr>
      </p:pic>
      <p:pic>
        <p:nvPicPr>
          <p:cNvPr id="4" name="Picture 3"/>
          <p:cNvPicPr>
            <a:picLocks noChangeAspect="1"/>
          </p:cNvPicPr>
          <p:nvPr/>
        </p:nvPicPr>
        <p:blipFill>
          <a:blip r:embed="rId8"/>
          <a:stretch>
            <a:fillRect/>
          </a:stretch>
        </p:blipFill>
        <p:spPr>
          <a:xfrm>
            <a:off x="6663418" y="5853371"/>
            <a:ext cx="2886982" cy="3564018"/>
          </a:xfrm>
          <a:prstGeom prst="rect">
            <a:avLst/>
          </a:prstGeom>
        </p:spPr>
      </p:pic>
      <p:pic>
        <p:nvPicPr>
          <p:cNvPr id="5" name="Picture 4"/>
          <p:cNvPicPr>
            <a:picLocks noChangeAspect="1"/>
          </p:cNvPicPr>
          <p:nvPr/>
        </p:nvPicPr>
        <p:blipFill>
          <a:blip r:embed="rId9"/>
          <a:stretch>
            <a:fillRect/>
          </a:stretch>
        </p:blipFill>
        <p:spPr>
          <a:xfrm>
            <a:off x="9603229" y="4121150"/>
            <a:ext cx="3311231" cy="5371841"/>
          </a:xfrm>
          <a:prstGeom prst="rect">
            <a:avLst/>
          </a:prstGeom>
        </p:spPr>
      </p:pic>
    </p:spTree>
    <p:extLst>
      <p:ext uri="{BB962C8B-B14F-4D97-AF65-F5344CB8AC3E}">
        <p14:creationId xmlns:p14="http://schemas.microsoft.com/office/powerpoint/2010/main" val="34472347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2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2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1" grpId="0"/>
      <p:bldP spid="8212" grpId="0"/>
      <p:bldP spid="8220"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Rectangle 3"/>
          <p:cNvSpPr>
            <a:spLocks noGrp="1" noChangeArrowheads="1"/>
          </p:cNvSpPr>
          <p:nvPr>
            <p:ph type="title"/>
          </p:nvPr>
        </p:nvSpPr>
        <p:spPr>
          <a:ln/>
        </p:spPr>
        <p:txBody>
          <a:bodyPr/>
          <a:lstStyle/>
          <a:p>
            <a:r>
              <a:rPr lang="en-US" altLang="en-US" sz="3600" b="1">
                <a:latin typeface="Helvetica" panose="020B0604020202020204" pitchFamily="34" charset="0"/>
                <a:cs typeface="Helvetica" panose="020B0604020202020204" pitchFamily="34" charset="0"/>
                <a:sym typeface="Helvetica" panose="020B0604020202020204" pitchFamily="34" charset="0"/>
              </a:rPr>
              <a:t>Low Barriers to QC Coding and Method Prototyping</a:t>
            </a:r>
            <a:endParaRPr lang="en-US" altLang="en-US" sz="3600" b="1">
              <a:latin typeface="Helvetica" panose="020B0604020202020204" pitchFamily="34" charset="0"/>
              <a:sym typeface="Helvetica" panose="020B0604020202020204" pitchFamily="34" charset="0"/>
            </a:endParaRPr>
          </a:p>
        </p:txBody>
      </p:sp>
      <p:sp>
        <p:nvSpPr>
          <p:cNvPr id="14" name="Slide Number Placeholder 3"/>
          <p:cNvSpPr>
            <a:spLocks noGrp="1"/>
          </p:cNvSpPr>
          <p:nvPr>
            <p:ph type="sldNum" sz="quarter" idx="10"/>
          </p:nvPr>
        </p:nvSpPr>
        <p:spPr>
          <a:xfrm>
            <a:off x="12736513" y="9439275"/>
            <a:ext cx="268287" cy="254000"/>
          </a:xfrm>
          <a:prstGeom prst="rect">
            <a:avLst/>
          </a:prstGeom>
        </p:spPr>
        <p:txBody>
          <a:bodyPr/>
          <a:lstStyle/>
          <a:p>
            <a:fld id="{771D6220-9B1B-4EF2-B109-2F6B18601ACC}" type="slidenum">
              <a:rPr lang="en-US" altLang="en-US"/>
              <a:pPr/>
              <a:t>35</a:t>
            </a:fld>
            <a:endParaRPr lang="en-US" altLang="en-US"/>
          </a:p>
        </p:txBody>
      </p:sp>
      <p:sp>
        <p:nvSpPr>
          <p:cNvPr id="14337" name="Rectangle 1"/>
          <p:cNvSpPr>
            <a:spLocks/>
          </p:cNvSpPr>
          <p:nvPr/>
        </p:nvSpPr>
        <p:spPr bwMode="auto">
          <a:xfrm>
            <a:off x="0" y="1676400"/>
            <a:ext cx="13017500" cy="8077200"/>
          </a:xfrm>
          <a:prstGeom prst="rect">
            <a:avLst/>
          </a:prstGeom>
          <a:solidFill>
            <a:schemeClr val="accent1"/>
          </a:solidFill>
          <a:ln w="25400" cap="flat">
            <a:solidFill>
              <a:srgbClr val="FFFFFF"/>
            </a:solidFill>
            <a:prstDash val="solid"/>
            <a:round/>
            <a:headEnd type="none" w="med" len="med"/>
            <a:tailEnd type="none" w="med" len="med"/>
          </a:ln>
        </p:spPr>
        <p:txBody>
          <a:bodyPr lIns="0" tIns="0" rIns="0" bIns="0"/>
          <a:lstStyle/>
          <a:p>
            <a:endParaRPr lang="en-US" sz="4200" smtClean="0"/>
          </a:p>
        </p:txBody>
      </p:sp>
      <p:sp>
        <p:nvSpPr>
          <p:cNvPr id="14338"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D9930A00-5DB2-4D9B-88E3-865F2586A035}"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35</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nvGrpSpPr>
          <p:cNvPr id="14342" name="Group 6"/>
          <p:cNvGrpSpPr>
            <a:grpSpLocks/>
          </p:cNvGrpSpPr>
          <p:nvPr/>
        </p:nvGrpSpPr>
        <p:grpSpPr bwMode="auto">
          <a:xfrm>
            <a:off x="63500" y="1657350"/>
            <a:ext cx="12877800" cy="7607300"/>
            <a:chOff x="0" y="0"/>
            <a:chExt cx="8112" cy="4792"/>
          </a:xfrm>
        </p:grpSpPr>
        <p:sp>
          <p:nvSpPr>
            <p:cNvPr id="14340" name="Rectangle 4"/>
            <p:cNvSpPr>
              <a:spLocks/>
            </p:cNvSpPr>
            <p:nvPr/>
          </p:nvSpPr>
          <p:spPr bwMode="auto">
            <a:xfrm>
              <a:off x="224" y="224"/>
              <a:ext cx="7656" cy="4328"/>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ts val="1800"/>
                </a:lnSpc>
              </a:pPr>
              <a:r>
                <a:rPr lang="en-US" altLang="en-US" sz="1400" smtClean="0">
                  <a:solidFill>
                    <a:srgbClr val="262626"/>
                  </a:solidFill>
                  <a:latin typeface="Monaco" charset="0"/>
                  <a:ea typeface="Monaco" charset="0"/>
                  <a:cs typeface="Monaco" charset="0"/>
                  <a:sym typeface="Monaco" charset="0"/>
                </a:rPr>
                <a:t>import time</a:t>
              </a:r>
            </a:p>
            <a:p>
              <a:pPr>
                <a:lnSpc>
                  <a:spcPts val="1800"/>
                </a:lnSpc>
              </a:pPr>
              <a:r>
                <a:rPr lang="en-US" altLang="en-US" sz="1400" smtClean="0">
                  <a:solidFill>
                    <a:srgbClr val="262626"/>
                  </a:solidFill>
                  <a:latin typeface="Monaco" charset="0"/>
                  <a:ea typeface="Monaco" charset="0"/>
                  <a:cs typeface="Monaco" charset="0"/>
                  <a:sym typeface="Monaco" charset="0"/>
                </a:rPr>
                <a:t>import numpy as np</a:t>
              </a:r>
            </a:p>
            <a:p>
              <a:pPr>
                <a:lnSpc>
                  <a:spcPts val="1800"/>
                </a:lnSpc>
              </a:pPr>
              <a:r>
                <a:rPr lang="en-US" altLang="en-US" sz="1400" smtClean="0">
                  <a:solidFill>
                    <a:srgbClr val="262626"/>
                  </a:solidFill>
                  <a:latin typeface="Monaco" charset="0"/>
                  <a:ea typeface="Monaco" charset="0"/>
                  <a:cs typeface="Monaco" charset="0"/>
                  <a:sym typeface="Monaco" charset="0"/>
                </a:rPr>
                <a:t>from scipy import linalg as SLA</a:t>
              </a:r>
            </a:p>
            <a:p>
              <a:pPr>
                <a:lnSpc>
                  <a:spcPts val="1800"/>
                </a:lnSpc>
              </a:pPr>
              <a:r>
                <a:rPr lang="en-US" altLang="en-US" sz="1400" smtClean="0">
                  <a:solidFill>
                    <a:srgbClr val="262626"/>
                  </a:solidFill>
                  <a:latin typeface="Monaco" charset="0"/>
                  <a:ea typeface="Monaco" charset="0"/>
                  <a:cs typeface="Monaco" charset="0"/>
                  <a:sym typeface="Monaco" charset="0"/>
                </a:rPr>
                <a:t>np.set_printoptions(precision=5, linewidth=200, suppress=True)</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Memory for Psi4 &amp; numpy in GB</a:t>
              </a:r>
            </a:p>
            <a:p>
              <a:pPr>
                <a:lnSpc>
                  <a:spcPts val="1800"/>
                </a:lnSpc>
              </a:pPr>
              <a:r>
                <a:rPr lang="en-US" altLang="en-US" sz="1400" smtClean="0">
                  <a:solidFill>
                    <a:srgbClr val="262626"/>
                  </a:solidFill>
                  <a:latin typeface="Monaco" charset="0"/>
                  <a:ea typeface="Monaco" charset="0"/>
                  <a:cs typeface="Monaco" charset="0"/>
                  <a:sym typeface="Monaco" charset="0"/>
                </a:rPr>
                <a:t>memory 2 GB</a:t>
              </a:r>
            </a:p>
            <a:p>
              <a:pPr>
                <a:lnSpc>
                  <a:spcPts val="1800"/>
                </a:lnSpc>
              </a:pPr>
              <a:r>
                <a:rPr lang="en-US" altLang="en-US" sz="1400" smtClean="0">
                  <a:solidFill>
                    <a:srgbClr val="262626"/>
                  </a:solidFill>
                  <a:latin typeface="Monaco" charset="0"/>
                  <a:ea typeface="Monaco" charset="0"/>
                  <a:cs typeface="Monaco" charset="0"/>
                  <a:sym typeface="Monaco" charset="0"/>
                </a:rPr>
                <a:t>numpy_memory = 2</a:t>
              </a:r>
            </a:p>
            <a:p>
              <a:pPr>
                <a:lnSpc>
                  <a:spcPts val="1800"/>
                </a:lnSpc>
              </a:pPr>
              <a:endParaRPr lang="en-US" altLang="en-US" sz="1400" smtClean="0">
                <a:solidFill>
                  <a:srgbClr val="262626"/>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molecule </a:t>
              </a:r>
              <a:r>
                <a:rPr lang="en-US" altLang="en-US" sz="1400" smtClean="0">
                  <a:solidFill>
                    <a:srgbClr val="66B132"/>
                  </a:solidFill>
                  <a:latin typeface="Monaco" charset="0"/>
                  <a:ea typeface="Monaco" charset="0"/>
                  <a:cs typeface="Monaco" charset="0"/>
                  <a:sym typeface="Monaco" charset="0"/>
                </a:rPr>
                <a:t>mol</a:t>
              </a:r>
              <a:r>
                <a:rPr lang="en-US" altLang="en-US" sz="1400" smtClean="0">
                  <a:solidFill>
                    <a:srgbClr val="262626"/>
                  </a:solidFill>
                  <a:latin typeface="Monaco" charset="0"/>
                  <a:ea typeface="Monaco" charset="0"/>
                  <a:cs typeface="Monaco" charset="0"/>
                  <a:sym typeface="Monaco" charset="0"/>
                </a:rPr>
                <a:t> {</a:t>
              </a:r>
            </a:p>
            <a:p>
              <a:pPr>
                <a:lnSpc>
                  <a:spcPts val="1800"/>
                </a:lnSpc>
              </a:pPr>
              <a:r>
                <a:rPr lang="en-US" altLang="en-US" sz="1400" smtClean="0">
                  <a:solidFill>
                    <a:srgbClr val="262626"/>
                  </a:solidFill>
                  <a:latin typeface="Monaco" charset="0"/>
                  <a:ea typeface="Monaco" charset="0"/>
                  <a:cs typeface="Monaco" charset="0"/>
                  <a:sym typeface="Monaco" charset="0"/>
                </a:rPr>
                <a:t>O</a:t>
              </a:r>
            </a:p>
            <a:p>
              <a:pPr>
                <a:lnSpc>
                  <a:spcPts val="1800"/>
                </a:lnSpc>
              </a:pPr>
              <a:r>
                <a:rPr lang="en-US" altLang="en-US" sz="1400" smtClean="0">
                  <a:solidFill>
                    <a:srgbClr val="262626"/>
                  </a:solidFill>
                  <a:latin typeface="Monaco" charset="0"/>
                  <a:ea typeface="Monaco" charset="0"/>
                  <a:cs typeface="Monaco" charset="0"/>
                  <a:sym typeface="Monaco" charset="0"/>
                </a:rPr>
                <a:t>H 1 1.1</a:t>
              </a:r>
            </a:p>
            <a:p>
              <a:pPr>
                <a:lnSpc>
                  <a:spcPts val="1800"/>
                </a:lnSpc>
              </a:pPr>
              <a:r>
                <a:rPr lang="en-US" altLang="en-US" sz="1400" smtClean="0">
                  <a:solidFill>
                    <a:srgbClr val="262626"/>
                  </a:solidFill>
                  <a:latin typeface="Monaco" charset="0"/>
                  <a:ea typeface="Monaco" charset="0"/>
                  <a:cs typeface="Monaco" charset="0"/>
                  <a:sym typeface="Monaco" charset="0"/>
                </a:rPr>
                <a:t>H 1 1.1 2 104</a:t>
              </a:r>
            </a:p>
            <a:p>
              <a:pPr>
                <a:lnSpc>
                  <a:spcPts val="1800"/>
                </a:lnSpc>
              </a:pPr>
              <a:r>
                <a:rPr lang="en-US" altLang="en-US" sz="1400" smtClean="0">
                  <a:solidFill>
                    <a:srgbClr val="262626"/>
                  </a:solidFill>
                  <a:latin typeface="Monaco" charset="0"/>
                  <a:ea typeface="Monaco" charset="0"/>
                  <a:cs typeface="Monaco" charset="0"/>
                  <a:sym typeface="Monaco" charset="0"/>
                </a:rPr>
                <a:t>symmetry c1</a:t>
              </a:r>
            </a:p>
            <a:p>
              <a:pPr>
                <a:lnSpc>
                  <a:spcPts val="1800"/>
                </a:lnSpc>
              </a:pPr>
              <a:r>
                <a:rPr lang="en-US" altLang="en-US" sz="1400" smtClean="0">
                  <a:solidFill>
                    <a:srgbClr val="262626"/>
                  </a:solidFill>
                  <a:latin typeface="Monaco" charset="0"/>
                  <a:ea typeface="Monaco" charset="0"/>
                  <a:cs typeface="Monaco" charset="0"/>
                  <a:sym typeface="Monaco" charset="0"/>
                </a:rPr>
                <a:t>}</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set {</a:t>
              </a:r>
            </a:p>
            <a:p>
              <a:pPr>
                <a:lnSpc>
                  <a:spcPts val="1800"/>
                </a:lnSpc>
              </a:pPr>
              <a:r>
                <a:rPr lang="en-US" altLang="en-US" sz="1400" smtClean="0">
                  <a:solidFill>
                    <a:srgbClr val="262626"/>
                  </a:solidFill>
                  <a:latin typeface="Monaco" charset="0"/>
                  <a:ea typeface="Monaco" charset="0"/>
                  <a:cs typeface="Monaco" charset="0"/>
                  <a:sym typeface="Monaco" charset="0"/>
                </a:rPr>
                <a:t>basis cc-pVDZ</a:t>
              </a:r>
            </a:p>
            <a:p>
              <a:pPr>
                <a:lnSpc>
                  <a:spcPts val="1800"/>
                </a:lnSpc>
              </a:pPr>
              <a:r>
                <a:rPr lang="en-US" altLang="en-US" sz="1400" smtClean="0">
                  <a:solidFill>
                    <a:srgbClr val="262626"/>
                  </a:solidFill>
                  <a:latin typeface="Monaco" charset="0"/>
                  <a:ea typeface="Monaco" charset="0"/>
                  <a:cs typeface="Monaco" charset="0"/>
                  <a:sym typeface="Monaco" charset="0"/>
                </a:rPr>
                <a:t>scf_type pk</a:t>
              </a:r>
            </a:p>
            <a:p>
              <a:pPr>
                <a:lnSpc>
                  <a:spcPts val="1800"/>
                </a:lnSpc>
              </a:pPr>
              <a:r>
                <a:rPr lang="en-US" altLang="en-US" sz="1400" smtClean="0">
                  <a:solidFill>
                    <a:srgbClr val="262626"/>
                  </a:solidFill>
                  <a:latin typeface="Monaco" charset="0"/>
                  <a:ea typeface="Monaco" charset="0"/>
                  <a:cs typeface="Monaco" charset="0"/>
                  <a:sym typeface="Monaco" charset="0"/>
                </a:rPr>
                <a:t>guess core</a:t>
              </a:r>
            </a:p>
            <a:p>
              <a:pPr>
                <a:lnSpc>
                  <a:spcPts val="1800"/>
                </a:lnSpc>
              </a:pPr>
              <a:r>
                <a:rPr lang="en-US" altLang="en-US" sz="1400" smtClean="0">
                  <a:solidFill>
                    <a:srgbClr val="262626"/>
                  </a:solidFill>
                  <a:latin typeface="Monaco" charset="0"/>
                  <a:ea typeface="Monaco" charset="0"/>
                  <a:cs typeface="Monaco" charset="0"/>
                  <a:sym typeface="Monaco" charset="0"/>
                </a:rPr>
                <a:t>mp2_type conv</a:t>
              </a:r>
            </a:p>
            <a:p>
              <a:pPr>
                <a:lnSpc>
                  <a:spcPts val="1800"/>
                </a:lnSpc>
              </a:pPr>
              <a:r>
                <a:rPr lang="en-US" altLang="en-US" sz="1400" smtClean="0">
                  <a:solidFill>
                    <a:srgbClr val="262626"/>
                  </a:solidFill>
                  <a:latin typeface="Monaco" charset="0"/>
                  <a:ea typeface="Monaco" charset="0"/>
                  <a:cs typeface="Monaco" charset="0"/>
                  <a:sym typeface="Monaco" charset="0"/>
                </a:rPr>
                <a:t>e_convergence 1e-8</a:t>
              </a:r>
            </a:p>
            <a:p>
              <a:pPr>
                <a:lnSpc>
                  <a:spcPts val="1800"/>
                </a:lnSpc>
              </a:pPr>
              <a:r>
                <a:rPr lang="en-US" altLang="en-US" sz="1400" smtClean="0">
                  <a:solidFill>
                    <a:srgbClr val="262626"/>
                  </a:solidFill>
                  <a:latin typeface="Monaco" charset="0"/>
                  <a:ea typeface="Monaco" charset="0"/>
                  <a:cs typeface="Monaco" charset="0"/>
                  <a:sym typeface="Monaco" charset="0"/>
                </a:rPr>
                <a:t>}</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Set defaults</a:t>
              </a:r>
            </a:p>
            <a:p>
              <a:pPr>
                <a:lnSpc>
                  <a:spcPts val="1800"/>
                </a:lnSpc>
              </a:pPr>
              <a:r>
                <a:rPr lang="en-US" altLang="en-US" sz="1400" smtClean="0">
                  <a:solidFill>
                    <a:srgbClr val="262626"/>
                  </a:solidFill>
                  <a:latin typeface="Monaco" charset="0"/>
                  <a:ea typeface="Monaco" charset="0"/>
                  <a:cs typeface="Monaco" charset="0"/>
                  <a:sym typeface="Monaco" charset="0"/>
                </a:rPr>
                <a:t>maxiter = 40</a:t>
              </a:r>
            </a:p>
            <a:p>
              <a:pPr>
                <a:lnSpc>
                  <a:spcPts val="1800"/>
                </a:lnSpc>
              </a:pPr>
              <a:r>
                <a:rPr lang="en-US" altLang="en-US" sz="1400" smtClean="0">
                  <a:solidFill>
                    <a:srgbClr val="262626"/>
                  </a:solidFill>
                  <a:latin typeface="Monaco" charset="0"/>
                  <a:ea typeface="Monaco" charset="0"/>
                  <a:cs typeface="Monaco" charset="0"/>
                  <a:sym typeface="Monaco" charset="0"/>
                </a:rPr>
                <a:t>E_conv = 1.0E-8</a:t>
              </a:r>
            </a:p>
            <a:p>
              <a:pPr>
                <a:lnSpc>
                  <a:spcPts val="1800"/>
                </a:lnSpc>
              </a:pPr>
              <a:r>
                <a:rPr lang="en-US" altLang="en-US" sz="1400" smtClean="0">
                  <a:solidFill>
                    <a:srgbClr val="262626"/>
                  </a:solidFill>
                  <a:latin typeface="Monaco" charset="0"/>
                  <a:ea typeface="Monaco" charset="0"/>
                  <a:cs typeface="Monaco" charset="0"/>
                  <a:sym typeface="Monaco" charset="0"/>
                </a:rPr>
                <a:t>D_conv = 1.0E-5</a:t>
              </a:r>
            </a:p>
          </p:txBody>
        </p:sp>
        <p:pic>
          <p:nvPicPr>
            <p:cNvPr id="14341"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12" cy="4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343" name="Rectangle 7"/>
          <p:cNvSpPr>
            <a:spLocks/>
          </p:cNvSpPr>
          <p:nvPr/>
        </p:nvSpPr>
        <p:spPr bwMode="auto">
          <a:xfrm>
            <a:off x="10910888" y="2184400"/>
            <a:ext cx="153828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3600" i="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Page 1</a:t>
            </a:r>
          </a:p>
        </p:txBody>
      </p:sp>
      <p:grpSp>
        <p:nvGrpSpPr>
          <p:cNvPr id="14346" name="Group 10"/>
          <p:cNvGrpSpPr>
            <a:grpSpLocks/>
          </p:cNvGrpSpPr>
          <p:nvPr/>
        </p:nvGrpSpPr>
        <p:grpSpPr bwMode="auto">
          <a:xfrm>
            <a:off x="3263900" y="3829050"/>
            <a:ext cx="9067800" cy="3263900"/>
            <a:chOff x="0" y="0"/>
            <a:chExt cx="5712" cy="2056"/>
          </a:xfrm>
        </p:grpSpPr>
        <p:sp>
          <p:nvSpPr>
            <p:cNvPr id="14344" name="Rectangle 8"/>
            <p:cNvSpPr>
              <a:spLocks/>
            </p:cNvSpPr>
            <p:nvPr/>
          </p:nvSpPr>
          <p:spPr bwMode="auto">
            <a:xfrm>
              <a:off x="224" y="224"/>
              <a:ext cx="5256" cy="1592"/>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ts val="1800"/>
                </a:lnSpc>
              </a:pPr>
              <a:r>
                <a:rPr lang="en-US" altLang="en-US" sz="1400" smtClean="0">
                  <a:solidFill>
                    <a:srgbClr val="0044FE"/>
                  </a:solidFill>
                  <a:latin typeface="Monaco" charset="0"/>
                  <a:ea typeface="Monaco" charset="0"/>
                  <a:cs typeface="Monaco" charset="0"/>
                  <a:sym typeface="Monaco" charset="0"/>
                </a:rPr>
                <a:t># A simple Psi4 input script to compute RHF reference</a:t>
              </a:r>
            </a:p>
            <a:p>
              <a:pPr>
                <a:lnSpc>
                  <a:spcPts val="1800"/>
                </a:lnSpc>
              </a:pPr>
              <a:r>
                <a:rPr lang="en-US" altLang="en-US" sz="1400" smtClean="0">
                  <a:solidFill>
                    <a:srgbClr val="0044FE"/>
                  </a:solidFill>
                  <a:latin typeface="Monaco" charset="0"/>
                  <a:ea typeface="Monaco" charset="0"/>
                  <a:cs typeface="Monaco" charset="0"/>
                  <a:sym typeface="Monaco" charset="0"/>
                </a:rPr>
                <a:t># Requirements scipy 0.13.0+ and numpy 1.7.2+</a:t>
              </a:r>
            </a:p>
            <a:p>
              <a:pPr>
                <a:lnSpc>
                  <a:spcPts val="1800"/>
                </a:lnSpc>
              </a:pPr>
              <a:r>
                <a:rPr lang="en-US" altLang="en-US" sz="1400" smtClean="0">
                  <a:solidFill>
                    <a:srgbClr val="0044FE"/>
                  </a:solidFill>
                  <a:latin typeface="Monaco" charset="0"/>
                  <a:ea typeface="Monaco" charset="0"/>
                  <a:cs typeface="Monaco" charset="0"/>
                  <a:sym typeface="Monaco" charset="0"/>
                </a:rPr>
                <a:t>#</a:t>
              </a:r>
            </a:p>
            <a:p>
              <a:pPr>
                <a:lnSpc>
                  <a:spcPts val="1800"/>
                </a:lnSpc>
              </a:pPr>
              <a:r>
                <a:rPr lang="en-US" altLang="en-US" sz="1400" smtClean="0">
                  <a:solidFill>
                    <a:srgbClr val="0044FE"/>
                  </a:solidFill>
                  <a:latin typeface="Monaco" charset="0"/>
                  <a:ea typeface="Monaco" charset="0"/>
                  <a:cs typeface="Monaco" charset="0"/>
                  <a:sym typeface="Monaco" charset="0"/>
                </a:rPr>
                <a:t># Algorithms were taken directly from Daniel Crawford's programming website:</a:t>
              </a:r>
            </a:p>
            <a:p>
              <a:pPr>
                <a:lnSpc>
                  <a:spcPts val="1800"/>
                </a:lnSpc>
              </a:pPr>
              <a:r>
                <a:rPr lang="en-US" altLang="en-US" sz="1400" smtClean="0">
                  <a:solidFill>
                    <a:srgbClr val="0044FE"/>
                  </a:solidFill>
                  <a:latin typeface="Monaco" charset="0"/>
                  <a:ea typeface="Monaco" charset="0"/>
                  <a:cs typeface="Monaco" charset="0"/>
                  <a:sym typeface="Monaco" charset="0"/>
                </a:rPr>
                <a:t># </a:t>
              </a:r>
              <a:r>
                <a:rPr lang="en-US" altLang="en-US" sz="1400" u="sng" smtClean="0">
                  <a:solidFill>
                    <a:srgbClr val="0044FE"/>
                  </a:solidFill>
                  <a:latin typeface="Monaco" charset="0"/>
                  <a:ea typeface="Monaco" charset="0"/>
                  <a:cs typeface="Monaco" charset="0"/>
                  <a:sym typeface="Monaco" charset="0"/>
                  <a:hlinkClick r:id="rId3"/>
                </a:rPr>
                <a:t>http://sirius.chem.vt.edu/wiki/doku.php?id=crawdad:programming</a:t>
              </a:r>
              <a:endParaRPr lang="en-US" altLang="en-US" sz="1400" smtClean="0">
                <a:solidFill>
                  <a:srgbClr val="0044FE"/>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Special thanks to Rob Parrish for initial assistance with libmints</a:t>
              </a:r>
            </a:p>
            <a:p>
              <a:pPr>
                <a:lnSpc>
                  <a:spcPts val="1800"/>
                </a:lnSpc>
              </a:pPr>
              <a:r>
                <a:rPr lang="en-US" altLang="en-US" sz="1400" smtClean="0">
                  <a:solidFill>
                    <a:srgbClr val="0044FE"/>
                  </a:solidFill>
                  <a:latin typeface="Monaco" charset="0"/>
                  <a:ea typeface="Monaco" charset="0"/>
                  <a:cs typeface="Monaco" charset="0"/>
                  <a:sym typeface="Monaco" charset="0"/>
                </a:rPr>
                <a:t>#</a:t>
              </a:r>
            </a:p>
            <a:p>
              <a:pPr>
                <a:lnSpc>
                  <a:spcPts val="1800"/>
                </a:lnSpc>
              </a:pPr>
              <a:r>
                <a:rPr lang="en-US" altLang="en-US" sz="1400" smtClean="0">
                  <a:solidFill>
                    <a:srgbClr val="0044FE"/>
                  </a:solidFill>
                  <a:latin typeface="Monaco" charset="0"/>
                  <a:ea typeface="Monaco" charset="0"/>
                  <a:cs typeface="Monaco" charset="0"/>
                  <a:sym typeface="Monaco" charset="0"/>
                </a:rPr>
                <a:t># Created by: Daniel G. A. Smith</a:t>
              </a:r>
            </a:p>
            <a:p>
              <a:pPr>
                <a:lnSpc>
                  <a:spcPts val="1800"/>
                </a:lnSpc>
              </a:pPr>
              <a:r>
                <a:rPr lang="en-US" altLang="en-US" sz="1400" smtClean="0">
                  <a:solidFill>
                    <a:srgbClr val="0044FE"/>
                  </a:solidFill>
                  <a:latin typeface="Monaco" charset="0"/>
                  <a:ea typeface="Monaco" charset="0"/>
                  <a:cs typeface="Monaco" charset="0"/>
                  <a:sym typeface="Monaco" charset="0"/>
                </a:rPr>
                <a:t># Date: 7/29/14</a:t>
              </a:r>
            </a:p>
            <a:p>
              <a:pPr>
                <a:lnSpc>
                  <a:spcPts val="1800"/>
                </a:lnSpc>
              </a:pPr>
              <a:r>
                <a:rPr lang="en-US" altLang="en-US" sz="1400" smtClean="0">
                  <a:solidFill>
                    <a:srgbClr val="0044FE"/>
                  </a:solidFill>
                  <a:latin typeface="Monaco" charset="0"/>
                  <a:ea typeface="Monaco" charset="0"/>
                  <a:cs typeface="Monaco" charset="0"/>
                  <a:sym typeface="Monaco" charset="0"/>
                </a:rPr>
                <a:t># License: GPL v3.0</a:t>
              </a:r>
            </a:p>
          </p:txBody>
        </p:sp>
        <p:pic>
          <p:nvPicPr>
            <p:cNvPr id="14345" name="Picture 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712" cy="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4347" name="Rectangle 11"/>
          <p:cNvSpPr>
            <a:spLocks/>
          </p:cNvSpPr>
          <p:nvPr/>
        </p:nvSpPr>
        <p:spPr bwMode="auto">
          <a:xfrm>
            <a:off x="1007873" y="9144000"/>
            <a:ext cx="60011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u="sng" smtClean="0">
                <a:solidFill>
                  <a:srgbClr val="000000"/>
                </a:solidFill>
                <a:latin typeface="+mn-lt"/>
                <a:cs typeface="Helvetica" panose="020B0604020202020204" pitchFamily="34" charset="0"/>
                <a:sym typeface="Helvetica" panose="020B0604020202020204" pitchFamily="34" charset="0"/>
                <a:hlinkClick r:id="rId5"/>
              </a:rPr>
              <a:t>https://github.com/dgasmith/psi4numpy</a:t>
            </a:r>
            <a:endParaRPr lang="en-US" altLang="en-US" sz="2800" u="sng" smtClean="0">
              <a:solidFill>
                <a:srgbClr val="000000"/>
              </a:solidFill>
              <a:latin typeface="+mn-lt"/>
              <a:cs typeface="Helvetica" panose="020B0604020202020204" pitchFamily="34" charset="0"/>
              <a:sym typeface="Helvetica" panose="020B0604020202020204" pitchFamily="34" charset="0"/>
            </a:endParaRPr>
          </a:p>
        </p:txBody>
      </p:sp>
      <p:sp>
        <p:nvSpPr>
          <p:cNvPr id="14348" name="Rectangle 12"/>
          <p:cNvSpPr>
            <a:spLocks/>
          </p:cNvSpPr>
          <p:nvPr/>
        </p:nvSpPr>
        <p:spPr bwMode="auto">
          <a:xfrm>
            <a:off x="4700588" y="9194800"/>
            <a:ext cx="816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ltLang="en-US" sz="2400" smtClean="0">
                <a:solidFill>
                  <a:schemeClr val="bg1"/>
                </a:solidFill>
                <a:latin typeface="+mn-lt"/>
                <a:ea typeface="Bodoni SvtyTwo ITC TT-Book" charset="0"/>
                <a:cs typeface="Bodoni SvtyTwo ITC TT-Book" charset="0"/>
                <a:sym typeface="Bodoni SvtyTwo ITC TT-Book" charset="0"/>
              </a:rPr>
              <a:t>thanks to Daniel Smith, Patkowski Group</a:t>
            </a:r>
          </a:p>
        </p:txBody>
      </p:sp>
    </p:spTree>
    <p:extLst>
      <p:ext uri="{BB962C8B-B14F-4D97-AF65-F5344CB8AC3E}">
        <p14:creationId xmlns:p14="http://schemas.microsoft.com/office/powerpoint/2010/main" val="2134069646"/>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show="0">
  <p:cSld>
    <p:bg>
      <p:bgPr>
        <a:solidFill>
          <a:schemeClr val="accent1"/>
        </a:solidFill>
        <a:effectLst/>
      </p:bgPr>
    </p:bg>
    <p:spTree>
      <p:nvGrpSpPr>
        <p:cNvPr id="1" name=""/>
        <p:cNvGrpSpPr/>
        <p:nvPr/>
      </p:nvGrpSpPr>
      <p:grpSpPr>
        <a:xfrm>
          <a:off x="0" y="0"/>
          <a:ext cx="0" cy="0"/>
          <a:chOff x="0" y="0"/>
          <a:chExt cx="0" cy="0"/>
        </a:xfrm>
      </p:grpSpPr>
      <p:sp>
        <p:nvSpPr>
          <p:cNvPr id="12" name="Slide Number Placeholder 3"/>
          <p:cNvSpPr>
            <a:spLocks noGrp="1"/>
          </p:cNvSpPr>
          <p:nvPr>
            <p:ph type="sldNum" sz="quarter" idx="10"/>
          </p:nvPr>
        </p:nvSpPr>
        <p:spPr>
          <a:xfrm>
            <a:off x="12736513" y="9439275"/>
            <a:ext cx="268287" cy="254000"/>
          </a:xfrm>
          <a:prstGeom prst="rect">
            <a:avLst/>
          </a:prstGeom>
        </p:spPr>
        <p:txBody>
          <a:bodyPr/>
          <a:lstStyle/>
          <a:p>
            <a:fld id="{2A0062C0-5D24-4608-9DBD-F392D8DF881C}" type="slidenum">
              <a:rPr lang="en-US" altLang="en-US"/>
              <a:pPr/>
              <a:t>36</a:t>
            </a:fld>
            <a:endParaRPr lang="en-US" altLang="en-US"/>
          </a:p>
        </p:txBody>
      </p:sp>
      <p:sp>
        <p:nvSpPr>
          <p:cNvPr id="15361" name="Rectangle 1"/>
          <p:cNvSpPr>
            <a:spLocks/>
          </p:cNvSpPr>
          <p:nvPr/>
        </p:nvSpPr>
        <p:spPr bwMode="auto">
          <a:xfrm>
            <a:off x="0" y="1676400"/>
            <a:ext cx="13017500" cy="8077200"/>
          </a:xfrm>
          <a:prstGeom prst="rect">
            <a:avLst/>
          </a:prstGeom>
          <a:solidFill>
            <a:schemeClr val="accent1"/>
          </a:solidFill>
          <a:ln w="25400" cap="flat">
            <a:solidFill>
              <a:srgbClr val="FFFFFF"/>
            </a:solidFill>
            <a:prstDash val="solid"/>
            <a:round/>
            <a:headEnd type="none" w="med" len="med"/>
            <a:tailEnd type="none" w="med" len="med"/>
          </a:ln>
        </p:spPr>
        <p:txBody>
          <a:bodyPr lIns="0" tIns="0" rIns="0" bIns="0"/>
          <a:lstStyle/>
          <a:p>
            <a:endParaRPr lang="en-US" sz="4200" smtClean="0"/>
          </a:p>
        </p:txBody>
      </p:sp>
      <p:sp>
        <p:nvSpPr>
          <p:cNvPr id="15362"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1C0770D4-3822-4E53-B986-C5B022A7A792}"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36</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nvGrpSpPr>
          <p:cNvPr id="15365" name="Group 5"/>
          <p:cNvGrpSpPr>
            <a:grpSpLocks/>
          </p:cNvGrpSpPr>
          <p:nvPr/>
        </p:nvGrpSpPr>
        <p:grpSpPr bwMode="auto">
          <a:xfrm>
            <a:off x="69850" y="-152400"/>
            <a:ext cx="12877800" cy="10020300"/>
            <a:chOff x="0" y="0"/>
            <a:chExt cx="8112" cy="6312"/>
          </a:xfrm>
        </p:grpSpPr>
        <p:sp>
          <p:nvSpPr>
            <p:cNvPr id="15363" name="Rectangle 3"/>
            <p:cNvSpPr>
              <a:spLocks/>
            </p:cNvSpPr>
            <p:nvPr/>
          </p:nvSpPr>
          <p:spPr bwMode="auto">
            <a:xfrm>
              <a:off x="224" y="224"/>
              <a:ext cx="7656" cy="5848"/>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ts val="1800"/>
                </a:lnSpc>
              </a:pPr>
              <a:r>
                <a:rPr lang="en-US" altLang="en-US" sz="1400" smtClean="0">
                  <a:solidFill>
                    <a:srgbClr val="0044FE"/>
                  </a:solidFill>
                  <a:latin typeface="Monaco" charset="0"/>
                  <a:ea typeface="Monaco" charset="0"/>
                  <a:cs typeface="Monaco" charset="0"/>
                  <a:sym typeface="Monaco" charset="0"/>
                </a:rPr>
                <a:t># Integral generation from Psi4's MintsHelper</a:t>
              </a:r>
            </a:p>
            <a:p>
              <a:pPr>
                <a:lnSpc>
                  <a:spcPts val="1800"/>
                </a:lnSpc>
              </a:pPr>
              <a:r>
                <a:rPr lang="en-US" altLang="en-US" sz="1400" smtClean="0">
                  <a:solidFill>
                    <a:srgbClr val="262626"/>
                  </a:solidFill>
                  <a:latin typeface="Monaco" charset="0"/>
                  <a:ea typeface="Monaco" charset="0"/>
                  <a:cs typeface="Monaco" charset="0"/>
                  <a:sym typeface="Monaco" charset="0"/>
                </a:rPr>
                <a:t>t = time.time()</a:t>
              </a:r>
            </a:p>
            <a:p>
              <a:pPr>
                <a:lnSpc>
                  <a:spcPts val="1800"/>
                </a:lnSpc>
              </a:pPr>
              <a:r>
                <a:rPr lang="en-US" altLang="en-US" sz="1400" smtClean="0">
                  <a:solidFill>
                    <a:srgbClr val="66B132"/>
                  </a:solidFill>
                  <a:latin typeface="Monaco" charset="0"/>
                  <a:ea typeface="Monaco" charset="0"/>
                  <a:cs typeface="Monaco" charset="0"/>
                  <a:sym typeface="Monaco" charset="0"/>
                </a:rPr>
                <a:t>mints</a:t>
              </a:r>
              <a:r>
                <a:rPr lang="en-US" altLang="en-US" sz="1400" smtClean="0">
                  <a:solidFill>
                    <a:srgbClr val="262626"/>
                  </a:solidFill>
                  <a:latin typeface="Monaco" charset="0"/>
                  <a:ea typeface="Monaco" charset="0"/>
                  <a:cs typeface="Monaco" charset="0"/>
                  <a:sym typeface="Monaco" charset="0"/>
                </a:rPr>
                <a:t> = MintsHelper()</a:t>
              </a:r>
            </a:p>
            <a:p>
              <a:pPr>
                <a:lnSpc>
                  <a:spcPts val="1800"/>
                </a:lnSpc>
              </a:pPr>
              <a:r>
                <a:rPr lang="en-US" altLang="en-US" sz="1400" smtClean="0">
                  <a:solidFill>
                    <a:srgbClr val="262626"/>
                  </a:solidFill>
                  <a:latin typeface="Monaco" charset="0"/>
                  <a:ea typeface="Monaco" charset="0"/>
                  <a:cs typeface="Monaco" charset="0"/>
                  <a:sym typeface="Monaco" charset="0"/>
                </a:rPr>
                <a:t>S = </a:t>
              </a:r>
              <a:r>
                <a:rPr lang="en-US" altLang="en-US" sz="1400" smtClean="0">
                  <a:solidFill>
                    <a:srgbClr val="66B132"/>
                  </a:solidFill>
                  <a:latin typeface="Monaco" charset="0"/>
                  <a:ea typeface="Monaco" charset="0"/>
                  <a:cs typeface="Monaco" charset="0"/>
                  <a:sym typeface="Monaco" charset="0"/>
                </a:rPr>
                <a:t>mints</a:t>
              </a:r>
              <a:r>
                <a:rPr lang="en-US" altLang="en-US" sz="1400" smtClean="0">
                  <a:solidFill>
                    <a:srgbClr val="262626"/>
                  </a:solidFill>
                  <a:latin typeface="Monaco" charset="0"/>
                  <a:ea typeface="Monaco" charset="0"/>
                  <a:cs typeface="Monaco" charset="0"/>
                  <a:sym typeface="Monaco" charset="0"/>
                </a:rPr>
                <a:t>.ao_overlap()</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Run a quick check to make sure everything will fit into memory</a:t>
              </a:r>
            </a:p>
            <a:p>
              <a:pPr>
                <a:lnSpc>
                  <a:spcPts val="1800"/>
                </a:lnSpc>
              </a:pPr>
              <a:r>
                <a:rPr lang="en-US" altLang="en-US" sz="1400" smtClean="0">
                  <a:solidFill>
                    <a:srgbClr val="262626"/>
                  </a:solidFill>
                  <a:latin typeface="Monaco" charset="0"/>
                  <a:ea typeface="Monaco" charset="0"/>
                  <a:cs typeface="Monaco" charset="0"/>
                  <a:sym typeface="Monaco" charset="0"/>
                </a:rPr>
                <a:t>I_Size = (np.array(S).shape[0] ** 4) * 8 / 1.0E9</a:t>
              </a:r>
            </a:p>
            <a:p>
              <a:pPr>
                <a:lnSpc>
                  <a:spcPts val="1800"/>
                </a:lnSpc>
              </a:pPr>
              <a:r>
                <a:rPr lang="en-US" altLang="en-US" sz="1400" smtClean="0">
                  <a:solidFill>
                    <a:srgbClr val="262626"/>
                  </a:solidFill>
                  <a:latin typeface="Monaco" charset="0"/>
                  <a:ea typeface="Monaco" charset="0"/>
                  <a:cs typeface="Monaco" charset="0"/>
                  <a:sym typeface="Monaco" charset="0"/>
                </a:rPr>
                <a:t>print "\nSize of the ERI tensor will be %4.2f GB." % I_Size</a:t>
              </a:r>
            </a:p>
            <a:p>
              <a:pPr>
                <a:lnSpc>
                  <a:spcPts val="1800"/>
                </a:lnSpc>
              </a:pPr>
              <a:r>
                <a:rPr lang="en-US" altLang="en-US" sz="1400" smtClean="0">
                  <a:solidFill>
                    <a:srgbClr val="262626"/>
                  </a:solidFill>
                  <a:latin typeface="Monaco" charset="0"/>
                  <a:ea typeface="Monaco" charset="0"/>
                  <a:cs typeface="Monaco" charset="0"/>
                  <a:sym typeface="Monaco" charset="0"/>
                </a:rPr>
                <a:t>memory_footprint = I_Size * 1.5</a:t>
              </a:r>
            </a:p>
            <a:p>
              <a:pPr>
                <a:lnSpc>
                  <a:spcPts val="1800"/>
                </a:lnSpc>
              </a:pPr>
              <a:r>
                <a:rPr lang="en-US" altLang="en-US" sz="1400" smtClean="0">
                  <a:solidFill>
                    <a:srgbClr val="262626"/>
                  </a:solidFill>
                  <a:latin typeface="Monaco" charset="0"/>
                  <a:ea typeface="Monaco" charset="0"/>
                  <a:cs typeface="Monaco" charset="0"/>
                  <a:sym typeface="Monaco" charset="0"/>
                </a:rPr>
                <a:t>if I_Size &gt; numpy_memory:</a:t>
              </a:r>
            </a:p>
            <a:p>
              <a:pPr>
                <a:lnSpc>
                  <a:spcPts val="1800"/>
                </a:lnSpc>
              </a:pPr>
              <a:r>
                <a:rPr lang="en-US" altLang="en-US" sz="1400" smtClean="0">
                  <a:solidFill>
                    <a:srgbClr val="262626"/>
                  </a:solidFill>
                  <a:latin typeface="Monaco" charset="0"/>
                  <a:ea typeface="Monaco" charset="0"/>
                  <a:cs typeface="Monaco" charset="0"/>
                  <a:sym typeface="Monaco" charset="0"/>
                </a:rPr>
                <a:t>    clean()</a:t>
              </a:r>
            </a:p>
            <a:p>
              <a:pPr>
                <a:lnSpc>
                  <a:spcPts val="1800"/>
                </a:lnSpc>
              </a:pPr>
              <a:r>
                <a:rPr lang="en-US" altLang="en-US" sz="1400" smtClean="0">
                  <a:solidFill>
                    <a:srgbClr val="262626"/>
                  </a:solidFill>
                  <a:latin typeface="Monaco" charset="0"/>
                  <a:ea typeface="Monaco" charset="0"/>
                  <a:cs typeface="Monaco" charset="0"/>
                  <a:sym typeface="Monaco" charset="0"/>
                </a:rPr>
                <a:t>    raise Exception("Estimated memory utilization (%4.2f GB) exceeds numpy_memory limit of %4.2f GB." % \</a:t>
              </a:r>
            </a:p>
            <a:p>
              <a:pPr>
                <a:lnSpc>
                  <a:spcPts val="1800"/>
                </a:lnSpc>
              </a:pPr>
              <a:r>
                <a:rPr lang="en-US" altLang="en-US" sz="1400" smtClean="0">
                  <a:solidFill>
                    <a:srgbClr val="262626"/>
                  </a:solidFill>
                  <a:latin typeface="Monaco" charset="0"/>
                  <a:ea typeface="Monaco" charset="0"/>
                  <a:cs typeface="Monaco" charset="0"/>
                  <a:sym typeface="Monaco" charset="0"/>
                </a:rPr>
                <a:t>        (memory_footprint, numpy_memory))</a:t>
              </a:r>
            </a:p>
            <a:p>
              <a:pPr>
                <a:lnSpc>
                  <a:spcPts val="1800"/>
                </a:lnSpc>
              </a:pPr>
              <a:endParaRPr lang="en-US" altLang="en-US" sz="1400" smtClean="0">
                <a:solidFill>
                  <a:srgbClr val="262626"/>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T = </a:t>
              </a:r>
              <a:r>
                <a:rPr lang="en-US" altLang="en-US" sz="1400" smtClean="0">
                  <a:solidFill>
                    <a:srgbClr val="66B132"/>
                  </a:solidFill>
                  <a:latin typeface="Monaco" charset="0"/>
                  <a:ea typeface="Monaco" charset="0"/>
                  <a:cs typeface="Monaco" charset="0"/>
                  <a:sym typeface="Monaco" charset="0"/>
                </a:rPr>
                <a:t>mints</a:t>
              </a:r>
              <a:r>
                <a:rPr lang="en-US" altLang="en-US" sz="1400" smtClean="0">
                  <a:solidFill>
                    <a:srgbClr val="262626"/>
                  </a:solidFill>
                  <a:latin typeface="Monaco" charset="0"/>
                  <a:ea typeface="Monaco" charset="0"/>
                  <a:cs typeface="Monaco" charset="0"/>
                  <a:sym typeface="Monaco" charset="0"/>
                </a:rPr>
                <a:t>.ao_potential()</a:t>
              </a:r>
            </a:p>
            <a:p>
              <a:pPr>
                <a:lnSpc>
                  <a:spcPts val="1800"/>
                </a:lnSpc>
              </a:pPr>
              <a:r>
                <a:rPr lang="en-US" altLang="en-US" sz="1400" smtClean="0">
                  <a:solidFill>
                    <a:srgbClr val="262626"/>
                  </a:solidFill>
                  <a:latin typeface="Monaco" charset="0"/>
                  <a:ea typeface="Monaco" charset="0"/>
                  <a:cs typeface="Monaco" charset="0"/>
                  <a:sym typeface="Monaco" charset="0"/>
                </a:rPr>
                <a:t>V = </a:t>
              </a:r>
              <a:r>
                <a:rPr lang="en-US" altLang="en-US" sz="1400" smtClean="0">
                  <a:solidFill>
                    <a:srgbClr val="66B132"/>
                  </a:solidFill>
                  <a:latin typeface="Monaco" charset="0"/>
                  <a:ea typeface="Monaco" charset="0"/>
                  <a:cs typeface="Monaco" charset="0"/>
                  <a:sym typeface="Monaco" charset="0"/>
                </a:rPr>
                <a:t>mints</a:t>
              </a:r>
              <a:r>
                <a:rPr lang="en-US" altLang="en-US" sz="1400" smtClean="0">
                  <a:solidFill>
                    <a:srgbClr val="262626"/>
                  </a:solidFill>
                  <a:latin typeface="Monaco" charset="0"/>
                  <a:ea typeface="Monaco" charset="0"/>
                  <a:cs typeface="Monaco" charset="0"/>
                  <a:sym typeface="Monaco" charset="0"/>
                </a:rPr>
                <a:t>.ao_kinetic()</a:t>
              </a:r>
            </a:p>
            <a:p>
              <a:pPr>
                <a:lnSpc>
                  <a:spcPts val="1800"/>
                </a:lnSpc>
              </a:pPr>
              <a:r>
                <a:rPr lang="en-US" altLang="en-US" sz="1400" smtClean="0">
                  <a:solidFill>
                    <a:srgbClr val="262626"/>
                  </a:solidFill>
                  <a:latin typeface="Monaco" charset="0"/>
                  <a:ea typeface="Monaco" charset="0"/>
                  <a:cs typeface="Monaco" charset="0"/>
                  <a:sym typeface="Monaco" charset="0"/>
                </a:rPr>
                <a:t>I = </a:t>
              </a:r>
              <a:r>
                <a:rPr lang="en-US" altLang="en-US" sz="1400" smtClean="0">
                  <a:solidFill>
                    <a:srgbClr val="66B132"/>
                  </a:solidFill>
                  <a:latin typeface="Monaco" charset="0"/>
                  <a:ea typeface="Monaco" charset="0"/>
                  <a:cs typeface="Monaco" charset="0"/>
                  <a:sym typeface="Monaco" charset="0"/>
                </a:rPr>
                <a:t>mints</a:t>
              </a:r>
              <a:r>
                <a:rPr lang="en-US" altLang="en-US" sz="1400" smtClean="0">
                  <a:solidFill>
                    <a:srgbClr val="262626"/>
                  </a:solidFill>
                  <a:latin typeface="Monaco" charset="0"/>
                  <a:ea typeface="Monaco" charset="0"/>
                  <a:cs typeface="Monaco" charset="0"/>
                  <a:sym typeface="Monaco" charset="0"/>
                </a:rPr>
                <a:t>.ao_eri()</a:t>
              </a:r>
            </a:p>
            <a:p>
              <a:pPr>
                <a:lnSpc>
                  <a:spcPts val="1800"/>
                </a:lnSpc>
              </a:pPr>
              <a:r>
                <a:rPr lang="en-US" altLang="en-US" sz="1400" smtClean="0">
                  <a:solidFill>
                    <a:srgbClr val="262626"/>
                  </a:solidFill>
                  <a:latin typeface="Monaco" charset="0"/>
                  <a:ea typeface="Monaco" charset="0"/>
                  <a:cs typeface="Monaco" charset="0"/>
                  <a:sym typeface="Monaco" charset="0"/>
                </a:rPr>
                <a:t>print '\nTotal time taken for integrals: %.3f seconds.' % (time.time()-t)</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Get nbf and ndocc for closed shell molecules</a:t>
              </a:r>
            </a:p>
            <a:p>
              <a:pPr>
                <a:lnSpc>
                  <a:spcPts val="1800"/>
                </a:lnSpc>
              </a:pPr>
              <a:r>
                <a:rPr lang="en-US" altLang="en-US" sz="1400" smtClean="0">
                  <a:solidFill>
                    <a:srgbClr val="262626"/>
                  </a:solidFill>
                  <a:latin typeface="Monaco" charset="0"/>
                  <a:ea typeface="Monaco" charset="0"/>
                  <a:cs typeface="Monaco" charset="0"/>
                  <a:sym typeface="Monaco" charset="0"/>
                </a:rPr>
                <a:t>t = time.time()</a:t>
              </a:r>
            </a:p>
            <a:p>
              <a:pPr>
                <a:lnSpc>
                  <a:spcPts val="1800"/>
                </a:lnSpc>
              </a:pPr>
              <a:r>
                <a:rPr lang="en-US" altLang="en-US" sz="1400" smtClean="0">
                  <a:solidFill>
                    <a:srgbClr val="262626"/>
                  </a:solidFill>
                  <a:latin typeface="Monaco" charset="0"/>
                  <a:ea typeface="Monaco" charset="0"/>
                  <a:cs typeface="Monaco" charset="0"/>
                  <a:sym typeface="Monaco" charset="0"/>
                </a:rPr>
                <a:t>Z = 0</a:t>
              </a:r>
            </a:p>
            <a:p>
              <a:pPr>
                <a:lnSpc>
                  <a:spcPts val="1800"/>
                </a:lnSpc>
              </a:pPr>
              <a:r>
                <a:rPr lang="en-US" altLang="en-US" sz="1400" smtClean="0">
                  <a:solidFill>
                    <a:srgbClr val="262626"/>
                  </a:solidFill>
                  <a:latin typeface="Monaco" charset="0"/>
                  <a:ea typeface="Monaco" charset="0"/>
                  <a:cs typeface="Monaco" charset="0"/>
                  <a:sym typeface="Monaco" charset="0"/>
                </a:rPr>
                <a:t>for A in range(</a:t>
              </a:r>
              <a:r>
                <a:rPr lang="en-US" altLang="en-US" sz="1400" smtClean="0">
                  <a:solidFill>
                    <a:srgbClr val="66B132"/>
                  </a:solidFill>
                  <a:latin typeface="Monaco" charset="0"/>
                  <a:ea typeface="Monaco" charset="0"/>
                  <a:cs typeface="Monaco" charset="0"/>
                  <a:sym typeface="Monaco" charset="0"/>
                </a:rPr>
                <a:t>mol</a:t>
              </a:r>
              <a:r>
                <a:rPr lang="en-US" altLang="en-US" sz="1400" smtClean="0">
                  <a:solidFill>
                    <a:srgbClr val="262626"/>
                  </a:solidFill>
                  <a:latin typeface="Monaco" charset="0"/>
                  <a:ea typeface="Monaco" charset="0"/>
                  <a:cs typeface="Monaco" charset="0"/>
                  <a:sym typeface="Monaco" charset="0"/>
                </a:rPr>
                <a:t>.natom()):</a:t>
              </a:r>
            </a:p>
            <a:p>
              <a:pPr>
                <a:lnSpc>
                  <a:spcPts val="1800"/>
                </a:lnSpc>
              </a:pPr>
              <a:r>
                <a:rPr lang="en-US" altLang="en-US" sz="1400" smtClean="0">
                  <a:solidFill>
                    <a:srgbClr val="262626"/>
                  </a:solidFill>
                  <a:latin typeface="Monaco" charset="0"/>
                  <a:ea typeface="Monaco" charset="0"/>
                  <a:cs typeface="Monaco" charset="0"/>
                  <a:sym typeface="Monaco" charset="0"/>
                </a:rPr>
                <a:t>    Z += </a:t>
              </a:r>
              <a:r>
                <a:rPr lang="en-US" altLang="en-US" sz="1400" smtClean="0">
                  <a:solidFill>
                    <a:srgbClr val="66B132"/>
                  </a:solidFill>
                  <a:latin typeface="Monaco" charset="0"/>
                  <a:ea typeface="Monaco" charset="0"/>
                  <a:cs typeface="Monaco" charset="0"/>
                  <a:sym typeface="Monaco" charset="0"/>
                </a:rPr>
                <a:t>mol</a:t>
              </a:r>
              <a:r>
                <a:rPr lang="en-US" altLang="en-US" sz="1400" smtClean="0">
                  <a:solidFill>
                    <a:srgbClr val="262626"/>
                  </a:solidFill>
                  <a:latin typeface="Monaco" charset="0"/>
                  <a:ea typeface="Monaco" charset="0"/>
                  <a:cs typeface="Monaco" charset="0"/>
                  <a:sym typeface="Monaco" charset="0"/>
                </a:rPr>
                <a:t>.Z(A)</a:t>
              </a:r>
            </a:p>
            <a:p>
              <a:pPr>
                <a:lnSpc>
                  <a:spcPts val="1800"/>
                </a:lnSpc>
              </a:pPr>
              <a:r>
                <a:rPr lang="en-US" altLang="en-US" sz="1400" smtClean="0">
                  <a:solidFill>
                    <a:srgbClr val="262626"/>
                  </a:solidFill>
                  <a:latin typeface="Monaco" charset="0"/>
                  <a:ea typeface="Monaco" charset="0"/>
                  <a:cs typeface="Monaco" charset="0"/>
                  <a:sym typeface="Monaco" charset="0"/>
                </a:rPr>
                <a:t>ndocc = int(Z / 2)</a:t>
              </a:r>
            </a:p>
            <a:p>
              <a:pPr>
                <a:lnSpc>
                  <a:spcPts val="1800"/>
                </a:lnSpc>
              </a:pPr>
              <a:r>
                <a:rPr lang="en-US" altLang="en-US" sz="1400" smtClean="0">
                  <a:solidFill>
                    <a:srgbClr val="262626"/>
                  </a:solidFill>
                  <a:latin typeface="Monaco" charset="0"/>
                  <a:ea typeface="Monaco" charset="0"/>
                  <a:cs typeface="Monaco" charset="0"/>
                  <a:sym typeface="Monaco" charset="0"/>
                </a:rPr>
                <a:t>nbf = S.rows(0)</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print '\nNumber of occupied orbitals: %d' % ndocc</a:t>
              </a:r>
            </a:p>
            <a:p>
              <a:pPr>
                <a:lnSpc>
                  <a:spcPts val="1800"/>
                </a:lnSpc>
              </a:pPr>
              <a:r>
                <a:rPr lang="en-US" altLang="en-US" sz="1400" smtClean="0">
                  <a:solidFill>
                    <a:srgbClr val="262626"/>
                  </a:solidFill>
                  <a:latin typeface="Monaco" charset="0"/>
                  <a:ea typeface="Monaco" charset="0"/>
                  <a:cs typeface="Monaco" charset="0"/>
                  <a:sym typeface="Monaco" charset="0"/>
                </a:rPr>
                <a:t>print 'Number of basis functions: %d' % nbf</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Build H_core</a:t>
              </a:r>
            </a:p>
            <a:p>
              <a:pPr>
                <a:lnSpc>
                  <a:spcPts val="1800"/>
                </a:lnSpc>
              </a:pPr>
              <a:r>
                <a:rPr lang="en-US" altLang="en-US" sz="1400" smtClean="0">
                  <a:solidFill>
                    <a:srgbClr val="262626"/>
                  </a:solidFill>
                  <a:latin typeface="Monaco" charset="0"/>
                  <a:ea typeface="Monaco" charset="0"/>
                  <a:cs typeface="Monaco" charset="0"/>
                  <a:sym typeface="Monaco" charset="0"/>
                </a:rPr>
                <a:t>H = np.matrix(T) + np.matrix(V)</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Build I and reshape to rank 4 tensor</a:t>
              </a:r>
            </a:p>
            <a:p>
              <a:pPr>
                <a:lnSpc>
                  <a:spcPts val="1800"/>
                </a:lnSpc>
              </a:pPr>
              <a:r>
                <a:rPr lang="en-US" altLang="en-US" sz="1400" smtClean="0">
                  <a:solidFill>
                    <a:srgbClr val="262626"/>
                  </a:solidFill>
                  <a:latin typeface="Monaco" charset="0"/>
                  <a:ea typeface="Monaco" charset="0"/>
                  <a:cs typeface="Monaco" charset="0"/>
                  <a:sym typeface="Monaco" charset="0"/>
                </a:rPr>
                <a:t>I = np.array(I).reshape(nbf, nbf, nbf, nbf)</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Orthogonalizer A = S ^ (-1/2)</a:t>
              </a:r>
            </a:p>
            <a:p>
              <a:pPr>
                <a:lnSpc>
                  <a:spcPts val="1800"/>
                </a:lnSpc>
              </a:pPr>
              <a:r>
                <a:rPr lang="en-US" altLang="en-US" sz="1400" smtClean="0">
                  <a:solidFill>
                    <a:srgbClr val="262626"/>
                  </a:solidFill>
                  <a:latin typeface="Monaco" charset="0"/>
                  <a:ea typeface="Monaco" charset="0"/>
                  <a:cs typeface="Monaco" charset="0"/>
                  <a:sym typeface="Monaco" charset="0"/>
                </a:rPr>
                <a:t>A = np.matrix(SLA.sqrtm(S)).I.real</a:t>
              </a:r>
            </a:p>
          </p:txBody>
        </p:sp>
        <p:pic>
          <p:nvPicPr>
            <p:cNvPr id="15364"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12" cy="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grpSp>
        <p:nvGrpSpPr>
          <p:cNvPr id="15368" name="Group 8"/>
          <p:cNvGrpSpPr>
            <a:grpSpLocks/>
          </p:cNvGrpSpPr>
          <p:nvPr/>
        </p:nvGrpSpPr>
        <p:grpSpPr bwMode="auto">
          <a:xfrm>
            <a:off x="5803900" y="5765800"/>
            <a:ext cx="6718300" cy="3022600"/>
            <a:chOff x="0" y="0"/>
            <a:chExt cx="4232" cy="1904"/>
          </a:xfrm>
        </p:grpSpPr>
        <p:sp>
          <p:nvSpPr>
            <p:cNvPr id="15366" name="Rectangle 6"/>
            <p:cNvSpPr>
              <a:spLocks/>
            </p:cNvSpPr>
            <p:nvPr/>
          </p:nvSpPr>
          <p:spPr bwMode="auto">
            <a:xfrm>
              <a:off x="224" y="224"/>
              <a:ext cx="3776" cy="1440"/>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ts val="1800"/>
                </a:lnSpc>
              </a:pPr>
              <a:r>
                <a:rPr lang="en-US" altLang="en-US" sz="1400" smtClean="0">
                  <a:solidFill>
                    <a:srgbClr val="0044FE"/>
                  </a:solidFill>
                  <a:latin typeface="Monaco" charset="0"/>
                  <a:ea typeface="Monaco" charset="0"/>
                  <a:cs typeface="Monaco" charset="0"/>
                  <a:sym typeface="Monaco" charset="0"/>
                </a:rPr>
                <a:t># Calculate initial core guess</a:t>
              </a:r>
            </a:p>
            <a:p>
              <a:pPr>
                <a:lnSpc>
                  <a:spcPts val="1800"/>
                </a:lnSpc>
              </a:pPr>
              <a:r>
                <a:rPr lang="en-US" altLang="en-US" sz="1400" smtClean="0">
                  <a:solidFill>
                    <a:srgbClr val="262626"/>
                  </a:solidFill>
                  <a:latin typeface="Monaco" charset="0"/>
                  <a:ea typeface="Monaco" charset="0"/>
                  <a:cs typeface="Monaco" charset="0"/>
                  <a:sym typeface="Monaco" charset="0"/>
                </a:rPr>
                <a:t>Hp = A * H * A</a:t>
              </a:r>
            </a:p>
            <a:p>
              <a:pPr>
                <a:lnSpc>
                  <a:spcPts val="1800"/>
                </a:lnSpc>
              </a:pPr>
              <a:r>
                <a:rPr lang="en-US" altLang="en-US" sz="1400" smtClean="0">
                  <a:solidFill>
                    <a:srgbClr val="262626"/>
                  </a:solidFill>
                  <a:latin typeface="Monaco" charset="0"/>
                  <a:ea typeface="Monaco" charset="0"/>
                  <a:cs typeface="Monaco" charset="0"/>
                  <a:sym typeface="Monaco" charset="0"/>
                </a:rPr>
                <a:t>e, C2 = SLA.eigh(Hp)</a:t>
              </a:r>
            </a:p>
            <a:p>
              <a:pPr>
                <a:lnSpc>
                  <a:spcPts val="1800"/>
                </a:lnSpc>
              </a:pPr>
              <a:r>
                <a:rPr lang="en-US" altLang="en-US" sz="1400" smtClean="0">
                  <a:solidFill>
                    <a:srgbClr val="262626"/>
                  </a:solidFill>
                  <a:latin typeface="Monaco" charset="0"/>
                  <a:ea typeface="Monaco" charset="0"/>
                  <a:cs typeface="Monaco" charset="0"/>
                  <a:sym typeface="Monaco" charset="0"/>
                </a:rPr>
                <a:t>C = A * C2 </a:t>
              </a:r>
            </a:p>
            <a:p>
              <a:pPr>
                <a:lnSpc>
                  <a:spcPts val="1800"/>
                </a:lnSpc>
              </a:pPr>
              <a:r>
                <a:rPr lang="en-US" altLang="en-US" sz="1400" smtClean="0">
                  <a:solidFill>
                    <a:srgbClr val="262626"/>
                  </a:solidFill>
                  <a:latin typeface="Monaco" charset="0"/>
                  <a:ea typeface="Monaco" charset="0"/>
                  <a:cs typeface="Monaco" charset="0"/>
                  <a:sym typeface="Monaco" charset="0"/>
                </a:rPr>
                <a:t>Cocc = C[:, :ndocc]</a:t>
              </a:r>
            </a:p>
            <a:p>
              <a:pPr>
                <a:lnSpc>
                  <a:spcPts val="1800"/>
                </a:lnSpc>
              </a:pPr>
              <a:r>
                <a:rPr lang="en-US" altLang="en-US" sz="1400" smtClean="0">
                  <a:solidFill>
                    <a:srgbClr val="262626"/>
                  </a:solidFill>
                  <a:latin typeface="Monaco" charset="0"/>
                  <a:ea typeface="Monaco" charset="0"/>
                  <a:cs typeface="Monaco" charset="0"/>
                  <a:sym typeface="Monaco" charset="0"/>
                </a:rPr>
                <a:t>D = Cocc * Cocc.T</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print '\nTotal time taken for setup: %.3f seconds' % \</a:t>
              </a:r>
            </a:p>
            <a:p>
              <a:pPr>
                <a:lnSpc>
                  <a:spcPts val="1800"/>
                </a:lnSpc>
              </a:pPr>
              <a:r>
                <a:rPr lang="en-US" altLang="en-US" sz="1400" smtClean="0">
                  <a:solidFill>
                    <a:srgbClr val="262626"/>
                  </a:solidFill>
                  <a:latin typeface="Monaco" charset="0"/>
                  <a:ea typeface="Monaco" charset="0"/>
                  <a:cs typeface="Monaco" charset="0"/>
                  <a:sym typeface="Monaco" charset="0"/>
                </a:rPr>
                <a:t>(time.time()-t)</a:t>
              </a:r>
            </a:p>
          </p:txBody>
        </p:sp>
        <p:pic>
          <p:nvPicPr>
            <p:cNvPr id="15367"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232" cy="1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369" name="Rectangle 9"/>
          <p:cNvSpPr>
            <a:spLocks/>
          </p:cNvSpPr>
          <p:nvPr/>
        </p:nvSpPr>
        <p:spPr bwMode="auto">
          <a:xfrm>
            <a:off x="10910888" y="266700"/>
            <a:ext cx="153828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3600" i="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Page 2</a:t>
            </a:r>
          </a:p>
        </p:txBody>
      </p:sp>
      <p:sp>
        <p:nvSpPr>
          <p:cNvPr id="15370" name="Rectangle 10"/>
          <p:cNvSpPr>
            <a:spLocks/>
          </p:cNvSpPr>
          <p:nvPr/>
        </p:nvSpPr>
        <p:spPr bwMode="auto">
          <a:xfrm>
            <a:off x="10490200" y="6134100"/>
            <a:ext cx="15367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3600" i="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Page 3</a:t>
            </a:r>
          </a:p>
        </p:txBody>
      </p:sp>
    </p:spTree>
    <p:extLst>
      <p:ext uri="{BB962C8B-B14F-4D97-AF65-F5344CB8AC3E}">
        <p14:creationId xmlns:p14="http://schemas.microsoft.com/office/powerpoint/2010/main" val="3908525095"/>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accent1"/>
        </a:solidFill>
        <a:effectLst/>
      </p:bgPr>
    </p:bg>
    <p:spTree>
      <p:nvGrpSpPr>
        <p:cNvPr id="1" name=""/>
        <p:cNvGrpSpPr/>
        <p:nvPr/>
      </p:nvGrpSpPr>
      <p:grpSpPr>
        <a:xfrm>
          <a:off x="0" y="0"/>
          <a:ext cx="0" cy="0"/>
          <a:chOff x="0" y="0"/>
          <a:chExt cx="0" cy="0"/>
        </a:xfrm>
      </p:grpSpPr>
      <p:sp>
        <p:nvSpPr>
          <p:cNvPr id="8" name="Slide Number Placeholder 3"/>
          <p:cNvSpPr>
            <a:spLocks noGrp="1"/>
          </p:cNvSpPr>
          <p:nvPr>
            <p:ph type="sldNum" sz="quarter" idx="10"/>
          </p:nvPr>
        </p:nvSpPr>
        <p:spPr>
          <a:xfrm>
            <a:off x="12736513" y="9439275"/>
            <a:ext cx="268287" cy="254000"/>
          </a:xfrm>
          <a:prstGeom prst="rect">
            <a:avLst/>
          </a:prstGeom>
        </p:spPr>
        <p:txBody>
          <a:bodyPr/>
          <a:lstStyle/>
          <a:p>
            <a:fld id="{38E27364-1027-4DD4-9E2E-AB317BBD5F31}" type="slidenum">
              <a:rPr lang="en-US" altLang="en-US"/>
              <a:pPr/>
              <a:t>37</a:t>
            </a:fld>
            <a:endParaRPr lang="en-US" altLang="en-US"/>
          </a:p>
        </p:txBody>
      </p:sp>
      <p:sp>
        <p:nvSpPr>
          <p:cNvPr id="16385" name="Rectangle 1"/>
          <p:cNvSpPr>
            <a:spLocks/>
          </p:cNvSpPr>
          <p:nvPr/>
        </p:nvSpPr>
        <p:spPr bwMode="auto">
          <a:xfrm>
            <a:off x="0" y="1676400"/>
            <a:ext cx="13017500" cy="8077200"/>
          </a:xfrm>
          <a:prstGeom prst="rect">
            <a:avLst/>
          </a:prstGeom>
          <a:solidFill>
            <a:schemeClr val="accent1"/>
          </a:solidFill>
          <a:ln w="25400" cap="flat">
            <a:solidFill>
              <a:srgbClr val="FFFFFF"/>
            </a:solidFill>
            <a:prstDash val="solid"/>
            <a:round/>
            <a:headEnd type="none" w="med" len="med"/>
            <a:tailEnd type="none" w="med" len="med"/>
          </a:ln>
        </p:spPr>
        <p:txBody>
          <a:bodyPr lIns="0" tIns="0" rIns="0" bIns="0"/>
          <a:lstStyle/>
          <a:p>
            <a:endParaRPr lang="en-US" sz="4200" smtClean="0"/>
          </a:p>
        </p:txBody>
      </p:sp>
      <p:sp>
        <p:nvSpPr>
          <p:cNvPr id="16386"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FE8EE518-B204-4714-B156-F067BFA6B5D0}"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37</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grpSp>
        <p:nvGrpSpPr>
          <p:cNvPr id="16389" name="Group 5"/>
          <p:cNvGrpSpPr>
            <a:grpSpLocks/>
          </p:cNvGrpSpPr>
          <p:nvPr/>
        </p:nvGrpSpPr>
        <p:grpSpPr bwMode="auto">
          <a:xfrm>
            <a:off x="69850" y="29029"/>
            <a:ext cx="12877800" cy="9779000"/>
            <a:chOff x="0" y="0"/>
            <a:chExt cx="8112" cy="6160"/>
          </a:xfrm>
        </p:grpSpPr>
        <p:sp>
          <p:nvSpPr>
            <p:cNvPr id="16387" name="Rectangle 3"/>
            <p:cNvSpPr>
              <a:spLocks/>
            </p:cNvSpPr>
            <p:nvPr/>
          </p:nvSpPr>
          <p:spPr bwMode="auto">
            <a:xfrm>
              <a:off x="224" y="224"/>
              <a:ext cx="7656" cy="5696"/>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ts val="1800"/>
                </a:lnSpc>
              </a:pPr>
              <a:r>
                <a:rPr lang="en-US" altLang="en-US" sz="1400" smtClean="0">
                  <a:solidFill>
                    <a:srgbClr val="262626"/>
                  </a:solidFill>
                  <a:latin typeface="Monaco" charset="0"/>
                  <a:ea typeface="Monaco" charset="0"/>
                  <a:cs typeface="Monaco" charset="0"/>
                  <a:sym typeface="Monaco" charset="0"/>
                </a:rPr>
                <a:t>print('\nStart RHF iterations:\n')</a:t>
              </a:r>
            </a:p>
            <a:p>
              <a:pPr>
                <a:lnSpc>
                  <a:spcPts val="1800"/>
                </a:lnSpc>
              </a:pPr>
              <a:r>
                <a:rPr lang="en-US" altLang="en-US" sz="1400" smtClean="0">
                  <a:solidFill>
                    <a:srgbClr val="262626"/>
                  </a:solidFill>
                  <a:latin typeface="Monaco" charset="0"/>
                  <a:ea typeface="Monaco" charset="0"/>
                  <a:cs typeface="Monaco" charset="0"/>
                  <a:sym typeface="Monaco" charset="0"/>
                </a:rPr>
                <a:t>t = time.time()</a:t>
              </a:r>
            </a:p>
            <a:p>
              <a:pPr>
                <a:lnSpc>
                  <a:spcPts val="1800"/>
                </a:lnSpc>
              </a:pPr>
              <a:r>
                <a:rPr lang="en-US" altLang="en-US" sz="1400" smtClean="0">
                  <a:solidFill>
                    <a:srgbClr val="262626"/>
                  </a:solidFill>
                  <a:latin typeface="Monaco" charset="0"/>
                  <a:ea typeface="Monaco" charset="0"/>
                  <a:cs typeface="Monaco" charset="0"/>
                  <a:sym typeface="Monaco" charset="0"/>
                </a:rPr>
                <a:t>E = 0.0</a:t>
              </a:r>
            </a:p>
            <a:p>
              <a:pPr>
                <a:lnSpc>
                  <a:spcPts val="1800"/>
                </a:lnSpc>
              </a:pPr>
              <a:r>
                <a:rPr lang="en-US" altLang="en-US" sz="1400" smtClean="0">
                  <a:solidFill>
                    <a:srgbClr val="262626"/>
                  </a:solidFill>
                  <a:latin typeface="Monaco" charset="0"/>
                  <a:ea typeface="Monaco" charset="0"/>
                  <a:cs typeface="Monaco" charset="0"/>
                  <a:sym typeface="Monaco" charset="0"/>
                </a:rPr>
                <a:t>Enuc = </a:t>
              </a:r>
              <a:r>
                <a:rPr lang="en-US" altLang="en-US" sz="1400" smtClean="0">
                  <a:solidFill>
                    <a:srgbClr val="66B132"/>
                  </a:solidFill>
                  <a:latin typeface="Monaco" charset="0"/>
                  <a:ea typeface="Monaco" charset="0"/>
                  <a:cs typeface="Monaco" charset="0"/>
                  <a:sym typeface="Monaco" charset="0"/>
                </a:rPr>
                <a:t>mol.nuclear_repulsion_energy()</a:t>
              </a:r>
            </a:p>
            <a:p>
              <a:pPr>
                <a:lnSpc>
                  <a:spcPts val="1800"/>
                </a:lnSpc>
              </a:pPr>
              <a:r>
                <a:rPr lang="en-US" altLang="en-US" sz="1400" smtClean="0">
                  <a:solidFill>
                    <a:srgbClr val="262626"/>
                  </a:solidFill>
                  <a:latin typeface="Monaco" charset="0"/>
                  <a:ea typeface="Monaco" charset="0"/>
                  <a:cs typeface="Monaco" charset="0"/>
                  <a:sym typeface="Monaco" charset="0"/>
                </a:rPr>
                <a:t>Eold = 0.0</a:t>
              </a:r>
            </a:p>
            <a:p>
              <a:pPr>
                <a:lnSpc>
                  <a:spcPts val="1800"/>
                </a:lnSpc>
              </a:pPr>
              <a:r>
                <a:rPr lang="en-US" altLang="en-US" sz="1400" smtClean="0">
                  <a:solidFill>
                    <a:srgbClr val="262626"/>
                  </a:solidFill>
                  <a:latin typeface="Monaco" charset="0"/>
                  <a:ea typeface="Monaco" charset="0"/>
                  <a:cs typeface="Monaco" charset="0"/>
                  <a:sym typeface="Monaco" charset="0"/>
                </a:rPr>
                <a:t>Dold = np.zeros_like(D) </a:t>
              </a:r>
            </a:p>
            <a:p>
              <a:pPr>
                <a:lnSpc>
                  <a:spcPts val="1800"/>
                </a:lnSpc>
              </a:pPr>
              <a:endParaRPr lang="en-US" altLang="en-US" sz="1400" smtClean="0">
                <a:solidFill>
                  <a:srgbClr val="262626"/>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for SCF_ITER in range(1, maxiter + 1):</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 Build Fock matrix</a:t>
              </a:r>
            </a:p>
            <a:p>
              <a:pPr>
                <a:lnSpc>
                  <a:spcPts val="1800"/>
                </a:lnSpc>
              </a:pPr>
              <a:r>
                <a:rPr lang="en-US" altLang="en-US" sz="1400" smtClean="0">
                  <a:solidFill>
                    <a:srgbClr val="262626"/>
                  </a:solidFill>
                  <a:latin typeface="Monaco" charset="0"/>
                  <a:ea typeface="Monaco" charset="0"/>
                  <a:cs typeface="Monaco" charset="0"/>
                  <a:sym typeface="Monaco" charset="0"/>
                </a:rPr>
                <a:t>    J = np.einsum('pqrs,rs', I, D) </a:t>
              </a:r>
            </a:p>
            <a:p>
              <a:pPr>
                <a:lnSpc>
                  <a:spcPts val="1800"/>
                </a:lnSpc>
              </a:pPr>
              <a:r>
                <a:rPr lang="en-US" altLang="en-US" sz="1400" smtClean="0">
                  <a:solidFill>
                    <a:srgbClr val="262626"/>
                  </a:solidFill>
                  <a:latin typeface="Monaco" charset="0"/>
                  <a:ea typeface="Monaco" charset="0"/>
                  <a:cs typeface="Monaco" charset="0"/>
                  <a:sym typeface="Monaco" charset="0"/>
                </a:rPr>
                <a:t>    K = np.einsum('pqrs,qs', I, D)</a:t>
              </a:r>
            </a:p>
            <a:p>
              <a:pPr>
                <a:lnSpc>
                  <a:spcPts val="1800"/>
                </a:lnSpc>
              </a:pPr>
              <a:r>
                <a:rPr lang="en-US" altLang="en-US" sz="1400" smtClean="0">
                  <a:solidFill>
                    <a:srgbClr val="262626"/>
                  </a:solidFill>
                  <a:latin typeface="Monaco" charset="0"/>
                  <a:ea typeface="Monaco" charset="0"/>
                  <a:cs typeface="Monaco" charset="0"/>
                  <a:sym typeface="Monaco" charset="0"/>
                </a:rPr>
                <a:t>    F = H + J * 2 - K</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 SCF energy and update</a:t>
              </a:r>
            </a:p>
            <a:p>
              <a:pPr>
                <a:lnSpc>
                  <a:spcPts val="1800"/>
                </a:lnSpc>
              </a:pPr>
              <a:r>
                <a:rPr lang="en-US" altLang="en-US" sz="1400" smtClean="0">
                  <a:solidFill>
                    <a:srgbClr val="262626"/>
                  </a:solidFill>
                  <a:latin typeface="Monaco" charset="0"/>
                  <a:ea typeface="Monaco" charset="0"/>
                  <a:cs typeface="Monaco" charset="0"/>
                  <a:sym typeface="Monaco" charset="0"/>
                </a:rPr>
                <a:t>    SCF_E = np.einsum('ij,ij-&gt;', F + H, D) + Enuc</a:t>
              </a:r>
            </a:p>
            <a:p>
              <a:pPr>
                <a:lnSpc>
                  <a:spcPts val="1800"/>
                </a:lnSpc>
              </a:pPr>
              <a:r>
                <a:rPr lang="en-US" altLang="en-US" sz="1400" smtClean="0">
                  <a:solidFill>
                    <a:srgbClr val="262626"/>
                  </a:solidFill>
                  <a:latin typeface="Monaco" charset="0"/>
                  <a:ea typeface="Monaco" charset="0"/>
                  <a:cs typeface="Monaco" charset="0"/>
                  <a:sym typeface="Monaco" charset="0"/>
                </a:rPr>
                <a:t>    dRMS = np.sum(np.power(D - Dold, 2)) ** 0.5</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    print 'RHF Iteration %3d: Energy = %4.16f   dE = % 1.5E   dRMS = %1.5E' % \</a:t>
              </a:r>
            </a:p>
            <a:p>
              <a:pPr marL="0" lvl="1">
                <a:lnSpc>
                  <a:spcPts val="1800"/>
                </a:lnSpc>
              </a:pPr>
              <a:r>
                <a:rPr lang="en-US" altLang="en-US" sz="1400" smtClean="0">
                  <a:solidFill>
                    <a:srgbClr val="262626"/>
                  </a:solidFill>
                  <a:latin typeface="Monaco" charset="0"/>
                  <a:ea typeface="Monaco" charset="0"/>
                  <a:cs typeface="Monaco" charset="0"/>
                  <a:sym typeface="Monaco" charset="0"/>
                </a:rPr>
                <a:t>(SCF_ITER, SCF_E, (SCF_E - Eold), dRMS)</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    if (abs(SCF_E - Eold) &lt; E_conv) and (dRMS &lt; D_conv):</a:t>
              </a:r>
            </a:p>
            <a:p>
              <a:pPr>
                <a:lnSpc>
                  <a:spcPts val="1800"/>
                </a:lnSpc>
              </a:pPr>
              <a:r>
                <a:rPr lang="en-US" altLang="en-US" sz="1400" smtClean="0">
                  <a:solidFill>
                    <a:srgbClr val="262626"/>
                  </a:solidFill>
                  <a:latin typeface="Monaco" charset="0"/>
                  <a:ea typeface="Monaco" charset="0"/>
                  <a:cs typeface="Monaco" charset="0"/>
                  <a:sym typeface="Monaco" charset="0"/>
                </a:rPr>
                <a:t>        break</a:t>
              </a:r>
            </a:p>
            <a:p>
              <a:pPr>
                <a:lnSpc>
                  <a:spcPts val="1800"/>
                </a:lnSpc>
              </a:pPr>
              <a:endParaRPr lang="en-US" altLang="en-US" sz="1400" smtClean="0">
                <a:solidFill>
                  <a:srgbClr val="262626"/>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    Eold = SCF_E</a:t>
              </a:r>
            </a:p>
            <a:p>
              <a:pPr>
                <a:lnSpc>
                  <a:spcPts val="1800"/>
                </a:lnSpc>
              </a:pPr>
              <a:r>
                <a:rPr lang="en-US" altLang="en-US" sz="1400" smtClean="0">
                  <a:solidFill>
                    <a:srgbClr val="262626"/>
                  </a:solidFill>
                  <a:latin typeface="Monaco" charset="0"/>
                  <a:ea typeface="Monaco" charset="0"/>
                  <a:cs typeface="Monaco" charset="0"/>
                  <a:sym typeface="Monaco" charset="0"/>
                </a:rPr>
                <a:t>    Dold = D</a:t>
              </a:r>
            </a:p>
            <a:p>
              <a:pPr>
                <a:lnSpc>
                  <a:spcPts val="1800"/>
                </a:lnSpc>
              </a:pPr>
              <a:endParaRPr lang="en-US" altLang="en-US" sz="1400" smtClean="0">
                <a:solidFill>
                  <a:srgbClr val="262626"/>
                </a:solidFill>
                <a:latin typeface="Monaco" charset="0"/>
                <a:ea typeface="Monaco" charset="0"/>
                <a:cs typeface="Monaco" charset="0"/>
                <a:sym typeface="Monaco" charset="0"/>
              </a:endParaRPr>
            </a:p>
            <a:p>
              <a:pPr>
                <a:lnSpc>
                  <a:spcPts val="1800"/>
                </a:lnSpc>
              </a:pPr>
              <a:r>
                <a:rPr lang="en-US" altLang="en-US" sz="1400" smtClean="0">
                  <a:solidFill>
                    <a:srgbClr val="0044FE"/>
                  </a:solidFill>
                  <a:latin typeface="Monaco" charset="0"/>
                  <a:ea typeface="Monaco" charset="0"/>
                  <a:cs typeface="Monaco" charset="0"/>
                  <a:sym typeface="Monaco" charset="0"/>
                </a:rPr>
                <a:t>    # Diagonalize Fock matrix</a:t>
              </a:r>
            </a:p>
            <a:p>
              <a:pPr>
                <a:lnSpc>
                  <a:spcPts val="1800"/>
                </a:lnSpc>
              </a:pPr>
              <a:r>
                <a:rPr lang="en-US" altLang="en-US" sz="1400" smtClean="0">
                  <a:solidFill>
                    <a:srgbClr val="262626"/>
                  </a:solidFill>
                  <a:latin typeface="Monaco" charset="0"/>
                  <a:ea typeface="Monaco" charset="0"/>
                  <a:cs typeface="Monaco" charset="0"/>
                  <a:sym typeface="Monaco" charset="0"/>
                </a:rPr>
                <a:t>    Fp = A * F * A</a:t>
              </a:r>
            </a:p>
            <a:p>
              <a:pPr>
                <a:lnSpc>
                  <a:spcPts val="1800"/>
                </a:lnSpc>
              </a:pPr>
              <a:r>
                <a:rPr lang="en-US" altLang="en-US" sz="1400" smtClean="0">
                  <a:solidFill>
                    <a:srgbClr val="262626"/>
                  </a:solidFill>
                  <a:latin typeface="Monaco" charset="0"/>
                  <a:ea typeface="Monaco" charset="0"/>
                  <a:cs typeface="Monaco" charset="0"/>
                  <a:sym typeface="Monaco" charset="0"/>
                </a:rPr>
                <a:t>    e, C2 = SLA.eigh(Fp)</a:t>
              </a:r>
            </a:p>
            <a:p>
              <a:pPr>
                <a:lnSpc>
                  <a:spcPts val="1800"/>
                </a:lnSpc>
              </a:pPr>
              <a:r>
                <a:rPr lang="en-US" altLang="en-US" sz="1400" smtClean="0">
                  <a:solidFill>
                    <a:srgbClr val="262626"/>
                  </a:solidFill>
                  <a:latin typeface="Monaco" charset="0"/>
                  <a:ea typeface="Monaco" charset="0"/>
                  <a:cs typeface="Monaco" charset="0"/>
                  <a:sym typeface="Monaco" charset="0"/>
                </a:rPr>
                <a:t>    C = A * C2</a:t>
              </a:r>
            </a:p>
            <a:p>
              <a:pPr>
                <a:lnSpc>
                  <a:spcPts val="1800"/>
                </a:lnSpc>
              </a:pPr>
              <a:r>
                <a:rPr lang="en-US" altLang="en-US" sz="1400" smtClean="0">
                  <a:solidFill>
                    <a:srgbClr val="262626"/>
                  </a:solidFill>
                  <a:latin typeface="Monaco" charset="0"/>
                  <a:ea typeface="Monaco" charset="0"/>
                  <a:cs typeface="Monaco" charset="0"/>
                  <a:sym typeface="Monaco" charset="0"/>
                </a:rPr>
                <a:t>    Cocc = C[:, :ndocc]</a:t>
              </a:r>
            </a:p>
            <a:p>
              <a:pPr>
                <a:lnSpc>
                  <a:spcPts val="1800"/>
                </a:lnSpc>
              </a:pPr>
              <a:r>
                <a:rPr lang="en-US" altLang="en-US" sz="1400" smtClean="0">
                  <a:solidFill>
                    <a:srgbClr val="262626"/>
                  </a:solidFill>
                  <a:latin typeface="Monaco" charset="0"/>
                  <a:ea typeface="Monaco" charset="0"/>
                  <a:cs typeface="Monaco" charset="0"/>
                  <a:sym typeface="Monaco" charset="0"/>
                </a:rPr>
                <a:t>    D = Cocc*Cocc.T</a:t>
              </a:r>
            </a:p>
            <a:p>
              <a:pPr algn="r">
                <a:lnSpc>
                  <a:spcPts val="1800"/>
                </a:lnSpc>
              </a:pPr>
              <a:endParaRPr lang="en-US" altLang="en-US" sz="1400" smtClean="0">
                <a:solidFill>
                  <a:srgbClr val="000000"/>
                </a:solidFill>
                <a:latin typeface="Monaco" charset="0"/>
                <a:ea typeface="Monaco" charset="0"/>
                <a:cs typeface="Monaco" charset="0"/>
                <a:sym typeface="Monaco" charset="0"/>
              </a:endParaRPr>
            </a:p>
            <a:p>
              <a:pPr>
                <a:lnSpc>
                  <a:spcPts val="1800"/>
                </a:lnSpc>
              </a:pPr>
              <a:r>
                <a:rPr lang="en-US" altLang="en-US" sz="1400" smtClean="0">
                  <a:solidFill>
                    <a:srgbClr val="262626"/>
                  </a:solidFill>
                  <a:latin typeface="Monaco" charset="0"/>
                  <a:ea typeface="Monaco" charset="0"/>
                  <a:cs typeface="Monaco" charset="0"/>
                  <a:sym typeface="Monaco" charset="0"/>
                </a:rPr>
                <a:t>    if SCF_ITER == maxiter:</a:t>
              </a:r>
            </a:p>
            <a:p>
              <a:pPr>
                <a:lnSpc>
                  <a:spcPts val="1800"/>
                </a:lnSpc>
              </a:pPr>
              <a:r>
                <a:rPr lang="en-US" altLang="en-US" sz="1400" smtClean="0">
                  <a:solidFill>
                    <a:srgbClr val="262626"/>
                  </a:solidFill>
                  <a:latin typeface="Monaco" charset="0"/>
                  <a:ea typeface="Monaco" charset="0"/>
                  <a:cs typeface="Monaco" charset="0"/>
                  <a:sym typeface="Monaco" charset="0"/>
                </a:rPr>
                <a:t>        clean()</a:t>
              </a:r>
            </a:p>
            <a:p>
              <a:pPr>
                <a:lnSpc>
                  <a:spcPts val="1800"/>
                </a:lnSpc>
              </a:pPr>
              <a:r>
                <a:rPr lang="en-US" altLang="en-US" sz="1400" smtClean="0">
                  <a:solidFill>
                    <a:srgbClr val="262626"/>
                  </a:solidFill>
                  <a:latin typeface="Monaco" charset="0"/>
                  <a:ea typeface="Monaco" charset="0"/>
                  <a:cs typeface="Monaco" charset="0"/>
                  <a:sym typeface="Monaco" charset="0"/>
                </a:rPr>
                <a:t>        raise Exception("Maximum number of SCF cycles exceeded without convergence.")</a:t>
              </a:r>
            </a:p>
          </p:txBody>
        </p:sp>
        <p:pic>
          <p:nvPicPr>
            <p:cNvPr id="16388"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12" cy="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6390" name="Rectangle 6"/>
          <p:cNvSpPr>
            <a:spLocks/>
          </p:cNvSpPr>
          <p:nvPr/>
        </p:nvSpPr>
        <p:spPr bwMode="auto">
          <a:xfrm>
            <a:off x="10910888" y="355600"/>
            <a:ext cx="153828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3600" i="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Page 4</a:t>
            </a:r>
          </a:p>
        </p:txBody>
      </p:sp>
    </p:spTree>
    <p:extLst>
      <p:ext uri="{BB962C8B-B14F-4D97-AF65-F5344CB8AC3E}">
        <p14:creationId xmlns:p14="http://schemas.microsoft.com/office/powerpoint/2010/main" val="3336439838"/>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Slide Number Placeholder 3"/>
          <p:cNvSpPr>
            <a:spLocks noGrp="1"/>
          </p:cNvSpPr>
          <p:nvPr>
            <p:ph type="sldNum" sz="quarter" idx="10"/>
          </p:nvPr>
        </p:nvSpPr>
        <p:spPr/>
        <p:txBody>
          <a:bodyPr/>
          <a:lstStyle/>
          <a:p>
            <a:fld id="{CEBC7C42-2A3B-4542-8485-CDB01869D45E}" type="slidenum">
              <a:rPr lang="en-US" altLang="en-US"/>
              <a:pPr/>
              <a:t>38</a:t>
            </a:fld>
            <a:endParaRPr lang="en-US" altLang="en-US"/>
          </a:p>
        </p:txBody>
      </p:sp>
      <p:sp>
        <p:nvSpPr>
          <p:cNvPr id="17409" name="Rectangle 1"/>
          <p:cNvSpPr>
            <a:spLocks/>
          </p:cNvSpPr>
          <p:nvPr/>
        </p:nvSpPr>
        <p:spPr bwMode="auto">
          <a:xfrm>
            <a:off x="0" y="1676400"/>
            <a:ext cx="13017500" cy="8077200"/>
          </a:xfrm>
          <a:prstGeom prst="rect">
            <a:avLst/>
          </a:prstGeom>
          <a:solidFill>
            <a:schemeClr val="accent1"/>
          </a:solidFill>
          <a:ln w="25400" cap="flat">
            <a:solidFill>
              <a:srgbClr val="FFFFFF"/>
            </a:solidFill>
            <a:prstDash val="solid"/>
            <a:round/>
            <a:headEnd type="none" w="med" len="med"/>
            <a:tailEnd type="none" w="med" len="med"/>
          </a:ln>
        </p:spPr>
        <p:txBody>
          <a:bodyPr lIns="0" tIns="0" rIns="0" bIns="0"/>
          <a:lstStyle/>
          <a:p>
            <a:endParaRPr lang="en-US" sz="4200" smtClean="0"/>
          </a:p>
        </p:txBody>
      </p:sp>
      <p:sp>
        <p:nvSpPr>
          <p:cNvPr id="17410"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229362A2-7109-4554-BF0A-C012FD095EE1}"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38</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7411" name="Rectangle 3"/>
          <p:cNvSpPr>
            <a:spLocks noGrp="1" noChangeArrowheads="1"/>
          </p:cNvSpPr>
          <p:nvPr>
            <p:ph type="title"/>
          </p:nvPr>
        </p:nvSpPr>
        <p:spPr>
          <a:ln/>
        </p:spPr>
        <p:txBody>
          <a:bodyPr/>
          <a:lstStyle/>
          <a:p>
            <a:r>
              <a:rPr lang="en-US" altLang="en-US" sz="3600" b="1">
                <a:latin typeface="Helvetica" panose="020B0604020202020204" pitchFamily="34" charset="0"/>
                <a:cs typeface="Helvetica" panose="020B0604020202020204" pitchFamily="34" charset="0"/>
                <a:sym typeface="Helvetica" panose="020B0604020202020204" pitchFamily="34" charset="0"/>
              </a:rPr>
              <a:t>Low Barriers to QC Coding and Method Prototyping</a:t>
            </a:r>
            <a:endParaRPr lang="en-US" altLang="en-US" sz="3600" b="1">
              <a:latin typeface="Helvetica" panose="020B0604020202020204" pitchFamily="34" charset="0"/>
              <a:sym typeface="Helvetica" panose="020B0604020202020204" pitchFamily="34" charset="0"/>
            </a:endParaRPr>
          </a:p>
        </p:txBody>
      </p:sp>
      <p:grpSp>
        <p:nvGrpSpPr>
          <p:cNvPr id="17414" name="Group 6"/>
          <p:cNvGrpSpPr>
            <a:grpSpLocks/>
          </p:cNvGrpSpPr>
          <p:nvPr/>
        </p:nvGrpSpPr>
        <p:grpSpPr bwMode="auto">
          <a:xfrm>
            <a:off x="63500" y="1562100"/>
            <a:ext cx="12877800" cy="2057400"/>
            <a:chOff x="0" y="0"/>
            <a:chExt cx="8112" cy="1296"/>
          </a:xfrm>
        </p:grpSpPr>
        <p:sp>
          <p:nvSpPr>
            <p:cNvPr id="17412" name="Rectangle 4"/>
            <p:cNvSpPr>
              <a:spLocks/>
            </p:cNvSpPr>
            <p:nvPr/>
          </p:nvSpPr>
          <p:spPr bwMode="auto">
            <a:xfrm>
              <a:off x="224" y="224"/>
              <a:ext cx="7656" cy="832"/>
            </a:xfrm>
            <a:prstGeom prst="rect">
              <a:avLst/>
            </a:prstGeom>
            <a:solidFill>
              <a:schemeClr val="accent1"/>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nSpc>
                  <a:spcPts val="1800"/>
                </a:lnSpc>
              </a:pPr>
              <a:r>
                <a:rPr lang="en-US" altLang="en-US" sz="1400" smtClean="0">
                  <a:solidFill>
                    <a:srgbClr val="262626"/>
                  </a:solidFill>
                  <a:latin typeface="Monaco" charset="0"/>
                  <a:ea typeface="Monaco" charset="0"/>
                  <a:cs typeface="Monaco" charset="0"/>
                  <a:sym typeface="Monaco" charset="0"/>
                </a:rPr>
                <a:t>print 'Total time taken for SCF iterations: %.3f seconds \n' % (time.time() - t)</a:t>
              </a:r>
            </a:p>
            <a:p>
              <a:pPr>
                <a:lnSpc>
                  <a:spcPts val="1800"/>
                </a:lnSpc>
              </a:pPr>
              <a:r>
                <a:rPr lang="en-US" altLang="en-US" sz="1400" smtClean="0">
                  <a:solidFill>
                    <a:srgbClr val="262626"/>
                  </a:solidFill>
                  <a:latin typeface="Monaco" charset="0"/>
                  <a:ea typeface="Monaco" charset="0"/>
                  <a:cs typeface="Monaco" charset="0"/>
                  <a:sym typeface="Monaco" charset="0"/>
                </a:rPr>
                <a:t>print 'Final SCF energy: %.8f hartree' % SCF_E</a:t>
              </a:r>
            </a:p>
            <a:p>
              <a:pPr>
                <a:lnSpc>
                  <a:spcPts val="1800"/>
                </a:lnSpc>
              </a:pPr>
              <a:endParaRPr lang="en-US" altLang="en-US" sz="1400" smtClean="0">
                <a:solidFill>
                  <a:srgbClr val="262626"/>
                </a:solidFill>
                <a:latin typeface="Monaco" charset="0"/>
                <a:ea typeface="Monaco" charset="0"/>
                <a:cs typeface="Monaco" charset="0"/>
                <a:sym typeface="Monaco" charset="0"/>
              </a:endParaRPr>
            </a:p>
            <a:p>
              <a:pPr>
                <a:lnSpc>
                  <a:spcPts val="1800"/>
                </a:lnSpc>
              </a:pPr>
              <a:r>
                <a:rPr lang="en-US" altLang="en-US" sz="1400" smtClean="0">
                  <a:solidFill>
                    <a:srgbClr val="66B132"/>
                  </a:solidFill>
                  <a:latin typeface="Monaco" charset="0"/>
                  <a:ea typeface="Monaco" charset="0"/>
                  <a:cs typeface="Monaco" charset="0"/>
                  <a:sym typeface="Monaco" charset="0"/>
                </a:rPr>
                <a:t>SCF_E_psi</a:t>
              </a:r>
              <a:r>
                <a:rPr lang="en-US" altLang="en-US" sz="1400" smtClean="0">
                  <a:solidFill>
                    <a:srgbClr val="262626"/>
                  </a:solidFill>
                  <a:latin typeface="Monaco" charset="0"/>
                  <a:ea typeface="Monaco" charset="0"/>
                  <a:cs typeface="Monaco" charset="0"/>
                  <a:sym typeface="Monaco" charset="0"/>
                </a:rPr>
                <a:t> = energy('scf')</a:t>
              </a:r>
            </a:p>
            <a:p>
              <a:pPr>
                <a:lnSpc>
                  <a:spcPts val="1800"/>
                </a:lnSpc>
              </a:pPr>
              <a:r>
                <a:rPr lang="en-US" altLang="en-US" sz="1400" smtClean="0">
                  <a:solidFill>
                    <a:srgbClr val="262626"/>
                  </a:solidFill>
                  <a:latin typeface="Monaco" charset="0"/>
                  <a:ea typeface="Monaco" charset="0"/>
                  <a:cs typeface="Monaco" charset="0"/>
                  <a:sym typeface="Monaco" charset="0"/>
                </a:rPr>
                <a:t>compare_values(</a:t>
              </a:r>
              <a:r>
                <a:rPr lang="en-US" altLang="en-US" sz="1400" smtClean="0">
                  <a:solidFill>
                    <a:srgbClr val="66B132"/>
                  </a:solidFill>
                  <a:latin typeface="Monaco" charset="0"/>
                  <a:ea typeface="Monaco" charset="0"/>
                  <a:cs typeface="Monaco" charset="0"/>
                  <a:sym typeface="Monaco" charset="0"/>
                </a:rPr>
                <a:t>SCF_E_psi</a:t>
              </a:r>
              <a:r>
                <a:rPr lang="en-US" altLang="en-US" sz="1400" smtClean="0">
                  <a:solidFill>
                    <a:srgbClr val="262626"/>
                  </a:solidFill>
                  <a:latin typeface="Monaco" charset="0"/>
                  <a:ea typeface="Monaco" charset="0"/>
                  <a:cs typeface="Monaco" charset="0"/>
                  <a:sym typeface="Monaco" charset="0"/>
                </a:rPr>
                <a:t>, SCF_E, 6, 'SCF Energy')</a:t>
              </a:r>
            </a:p>
          </p:txBody>
        </p:sp>
        <p:pic>
          <p:nvPicPr>
            <p:cNvPr id="17413" name="Picture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112"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7415" name="Rectangle 7"/>
          <p:cNvSpPr>
            <a:spLocks/>
          </p:cNvSpPr>
          <p:nvPr/>
        </p:nvSpPr>
        <p:spPr bwMode="auto">
          <a:xfrm>
            <a:off x="10910888" y="1917700"/>
            <a:ext cx="1538287"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3600" i="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Page 5</a:t>
            </a:r>
          </a:p>
        </p:txBody>
      </p:sp>
      <p:grpSp>
        <p:nvGrpSpPr>
          <p:cNvPr id="17418" name="Group 10"/>
          <p:cNvGrpSpPr>
            <a:grpSpLocks/>
          </p:cNvGrpSpPr>
          <p:nvPr/>
        </p:nvGrpSpPr>
        <p:grpSpPr bwMode="auto">
          <a:xfrm>
            <a:off x="1384300" y="3390900"/>
            <a:ext cx="10350500" cy="5918200"/>
            <a:chOff x="0" y="0"/>
            <a:chExt cx="6520" cy="3728"/>
          </a:xfrm>
        </p:grpSpPr>
        <p:sp>
          <p:nvSpPr>
            <p:cNvPr id="17416" name="Rectangle 8"/>
            <p:cNvSpPr>
              <a:spLocks/>
            </p:cNvSpPr>
            <p:nvPr/>
          </p:nvSpPr>
          <p:spPr bwMode="auto">
            <a:xfrm>
              <a:off x="224" y="224"/>
              <a:ext cx="6069" cy="3264"/>
            </a:xfrm>
            <a:prstGeom prst="rect">
              <a:avLst/>
            </a:prstGeom>
            <a:solidFill>
              <a:srgbClr val="E6E6E6"/>
            </a:solidFill>
            <a:ln>
              <a:noFill/>
            </a:ln>
            <a:extLs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50800" tIns="50800" rIns="50800" bIns="50800" anchor="ctr">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r>
                <a:rPr lang="en-US" altLang="en-US" sz="1400" smtClean="0">
                  <a:solidFill>
                    <a:srgbClr val="558E28"/>
                  </a:solidFill>
                  <a:latin typeface="Monaco" charset="0"/>
                  <a:ea typeface="Monaco" charset="0"/>
                  <a:cs typeface="Monaco" charset="0"/>
                  <a:sym typeface="Monaco" charset="0"/>
                </a:rPr>
                <a:t>&gt;&gt;&gt;</a:t>
              </a:r>
              <a:r>
                <a:rPr lang="en-US" altLang="en-US" sz="1400" smtClean="0">
                  <a:solidFill>
                    <a:srgbClr val="000000"/>
                  </a:solidFill>
                  <a:latin typeface="Monaco" charset="0"/>
                  <a:ea typeface="Monaco" charset="0"/>
                  <a:cs typeface="Monaco" charset="0"/>
                  <a:sym typeface="Monaco" charset="0"/>
                </a:rPr>
                <a:t> psi4 RHF.dat</a:t>
              </a:r>
            </a:p>
            <a:p>
              <a:r>
                <a:rPr lang="en-US" altLang="en-US" sz="1400" smtClean="0">
                  <a:solidFill>
                    <a:srgbClr val="000000"/>
                  </a:solidFill>
                  <a:latin typeface="Monaco" charset="0"/>
                  <a:ea typeface="Monaco" charset="0"/>
                  <a:cs typeface="Monaco" charset="0"/>
                  <a:sym typeface="Monaco" charset="0"/>
                </a:rPr>
                <a:t>Size of the ERI tensor will be 0.00 GB.</a:t>
              </a:r>
            </a:p>
            <a:p>
              <a:endParaRPr lang="en-US" altLang="en-US" sz="1400" smtClean="0">
                <a:solidFill>
                  <a:srgbClr val="000000"/>
                </a:solidFill>
                <a:latin typeface="Monaco" charset="0"/>
                <a:ea typeface="Monaco" charset="0"/>
                <a:cs typeface="Monaco" charset="0"/>
                <a:sym typeface="Monaco" charset="0"/>
              </a:endParaRPr>
            </a:p>
            <a:p>
              <a:r>
                <a:rPr lang="en-US" altLang="en-US" sz="1400" smtClean="0">
                  <a:solidFill>
                    <a:srgbClr val="000000"/>
                  </a:solidFill>
                  <a:latin typeface="Monaco" charset="0"/>
                  <a:ea typeface="Monaco" charset="0"/>
                  <a:cs typeface="Monaco" charset="0"/>
                  <a:sym typeface="Monaco" charset="0"/>
                </a:rPr>
                <a:t>Total time taken for integrals: 0.128 seconds.</a:t>
              </a:r>
            </a:p>
            <a:p>
              <a:endParaRPr lang="en-US" altLang="en-US" sz="1400" smtClean="0">
                <a:solidFill>
                  <a:srgbClr val="000000"/>
                </a:solidFill>
                <a:latin typeface="Monaco" charset="0"/>
                <a:ea typeface="Monaco" charset="0"/>
                <a:cs typeface="Monaco" charset="0"/>
                <a:sym typeface="Monaco" charset="0"/>
              </a:endParaRPr>
            </a:p>
            <a:p>
              <a:r>
                <a:rPr lang="en-US" altLang="en-US" sz="1400" smtClean="0">
                  <a:solidFill>
                    <a:srgbClr val="000000"/>
                  </a:solidFill>
                  <a:latin typeface="Monaco" charset="0"/>
                  <a:ea typeface="Monaco" charset="0"/>
                  <a:cs typeface="Monaco" charset="0"/>
                  <a:sym typeface="Monaco" charset="0"/>
                </a:rPr>
                <a:t>Number of occupied orbitals: 5</a:t>
              </a:r>
            </a:p>
            <a:p>
              <a:r>
                <a:rPr lang="en-US" altLang="en-US" sz="1400" smtClean="0">
                  <a:solidFill>
                    <a:srgbClr val="000000"/>
                  </a:solidFill>
                  <a:latin typeface="Monaco" charset="0"/>
                  <a:ea typeface="Monaco" charset="0"/>
                  <a:cs typeface="Monaco" charset="0"/>
                  <a:sym typeface="Monaco" charset="0"/>
                </a:rPr>
                <a:t>Number of basis functions: 24</a:t>
              </a:r>
            </a:p>
            <a:p>
              <a:endParaRPr lang="en-US" altLang="en-US" sz="1400" smtClean="0">
                <a:solidFill>
                  <a:srgbClr val="000000"/>
                </a:solidFill>
                <a:latin typeface="Monaco" charset="0"/>
                <a:ea typeface="Monaco" charset="0"/>
                <a:cs typeface="Monaco" charset="0"/>
                <a:sym typeface="Monaco" charset="0"/>
              </a:endParaRPr>
            </a:p>
            <a:p>
              <a:r>
                <a:rPr lang="en-US" altLang="en-US" sz="1400" smtClean="0">
                  <a:solidFill>
                    <a:srgbClr val="000000"/>
                  </a:solidFill>
                  <a:latin typeface="Monaco" charset="0"/>
                  <a:ea typeface="Monaco" charset="0"/>
                  <a:cs typeface="Monaco" charset="0"/>
                  <a:sym typeface="Monaco" charset="0"/>
                </a:rPr>
                <a:t>Total time taken for setup: 1.204 seconds</a:t>
              </a:r>
            </a:p>
            <a:p>
              <a:endParaRPr lang="en-US" altLang="en-US" sz="1400" smtClean="0">
                <a:solidFill>
                  <a:srgbClr val="000000"/>
                </a:solidFill>
                <a:latin typeface="Monaco" charset="0"/>
                <a:ea typeface="Monaco" charset="0"/>
                <a:cs typeface="Monaco" charset="0"/>
                <a:sym typeface="Monaco" charset="0"/>
              </a:endParaRPr>
            </a:p>
            <a:p>
              <a:r>
                <a:rPr lang="en-US" altLang="en-US" sz="1400" smtClean="0">
                  <a:solidFill>
                    <a:srgbClr val="000000"/>
                  </a:solidFill>
                  <a:latin typeface="Monaco" charset="0"/>
                  <a:ea typeface="Monaco" charset="0"/>
                  <a:cs typeface="Monaco" charset="0"/>
                  <a:sym typeface="Monaco" charset="0"/>
                </a:rPr>
                <a:t>Start RHF iterations:</a:t>
              </a:r>
            </a:p>
            <a:p>
              <a:endParaRPr lang="en-US" altLang="en-US" sz="1400" smtClean="0">
                <a:solidFill>
                  <a:srgbClr val="000000"/>
                </a:solidFill>
                <a:latin typeface="Monaco" charset="0"/>
                <a:ea typeface="Monaco" charset="0"/>
                <a:cs typeface="Monaco" charset="0"/>
                <a:sym typeface="Monaco" charset="0"/>
              </a:endParaRPr>
            </a:p>
            <a:p>
              <a:r>
                <a:rPr lang="en-US" altLang="en-US" sz="1400" smtClean="0">
                  <a:solidFill>
                    <a:srgbClr val="000000"/>
                  </a:solidFill>
                  <a:latin typeface="Monaco" charset="0"/>
                  <a:ea typeface="Monaco" charset="0"/>
                  <a:cs typeface="Monaco" charset="0"/>
                  <a:sym typeface="Monaco" charset="0"/>
                </a:rPr>
                <a:t>RHF Iteration   1: Energy = -68.9800327341431228   dE = -6.89800E+01   dRMS = 2.67784E+00</a:t>
              </a:r>
            </a:p>
            <a:p>
              <a:r>
                <a:rPr lang="en-US" altLang="en-US" sz="1400" smtClean="0">
                  <a:solidFill>
                    <a:srgbClr val="000000"/>
                  </a:solidFill>
                  <a:latin typeface="Monaco" charset="0"/>
                  <a:ea typeface="Monaco" charset="0"/>
                  <a:cs typeface="Monaco" charset="0"/>
                  <a:sym typeface="Monaco" charset="0"/>
                </a:rPr>
                <a:t>RHF Iteration   2: Energy = -69.6472544284582682   dE = -6.67222E-01   dRMS = 6.64037E+00</a:t>
              </a:r>
            </a:p>
            <a:p>
              <a:r>
                <a:rPr lang="en-US" altLang="en-US" sz="1400" smtClean="0">
                  <a:solidFill>
                    <a:srgbClr val="000000"/>
                  </a:solidFill>
                  <a:latin typeface="Monaco" charset="0"/>
                  <a:ea typeface="Monaco" charset="0"/>
                  <a:cs typeface="Monaco" charset="0"/>
                  <a:sym typeface="Monaco" charset="0"/>
                </a:rPr>
                <a:t>...</a:t>
              </a:r>
            </a:p>
            <a:p>
              <a:r>
                <a:rPr lang="en-US" altLang="en-US" sz="1400" smtClean="0">
                  <a:solidFill>
                    <a:srgbClr val="000000"/>
                  </a:solidFill>
                  <a:latin typeface="Monaco" charset="0"/>
                  <a:ea typeface="Monaco" charset="0"/>
                  <a:cs typeface="Monaco" charset="0"/>
                  <a:sym typeface="Monaco" charset="0"/>
                </a:rPr>
                <a:t>RHF Iteration  35: Energy = -75.9897957854552288   dE = -8.11298E-11   dRMS = 1.28949E-05</a:t>
              </a:r>
            </a:p>
            <a:p>
              <a:r>
                <a:rPr lang="en-US" altLang="en-US" sz="1400" smtClean="0">
                  <a:solidFill>
                    <a:srgbClr val="000000"/>
                  </a:solidFill>
                  <a:latin typeface="Monaco" charset="0"/>
                  <a:ea typeface="Monaco" charset="0"/>
                  <a:cs typeface="Monaco" charset="0"/>
                  <a:sym typeface="Monaco" charset="0"/>
                </a:rPr>
                <a:t>RHF Iteration  36: Energy = -75.9897957854907560   dE = -3.55271E-11   dRMS = 8.52888E-06</a:t>
              </a:r>
            </a:p>
            <a:p>
              <a:r>
                <a:rPr lang="en-US" altLang="en-US" sz="1400" smtClean="0">
                  <a:solidFill>
                    <a:srgbClr val="000000"/>
                  </a:solidFill>
                  <a:latin typeface="Monaco" charset="0"/>
                  <a:ea typeface="Monaco" charset="0"/>
                  <a:cs typeface="Monaco" charset="0"/>
                  <a:sym typeface="Monaco" charset="0"/>
                </a:rPr>
                <a:t>Total time taken for SCF iterations: 0.056 seconds</a:t>
              </a:r>
            </a:p>
            <a:p>
              <a:endParaRPr lang="en-US" altLang="en-US" sz="1400" smtClean="0">
                <a:solidFill>
                  <a:srgbClr val="000000"/>
                </a:solidFill>
                <a:latin typeface="Monaco" charset="0"/>
                <a:ea typeface="Monaco" charset="0"/>
                <a:cs typeface="Monaco" charset="0"/>
                <a:sym typeface="Monaco" charset="0"/>
              </a:endParaRPr>
            </a:p>
            <a:p>
              <a:r>
                <a:rPr lang="en-US" altLang="en-US" sz="1400" smtClean="0">
                  <a:solidFill>
                    <a:srgbClr val="000000"/>
                  </a:solidFill>
                  <a:latin typeface="Monaco" charset="0"/>
                  <a:ea typeface="Monaco" charset="0"/>
                  <a:cs typeface="Monaco" charset="0"/>
                  <a:sym typeface="Monaco" charset="0"/>
                </a:rPr>
                <a:t>Final SCF energy: -75.98979579 hartree</a:t>
              </a:r>
            </a:p>
            <a:p>
              <a:r>
                <a:rPr lang="en-US" altLang="en-US" sz="1400" smtClean="0">
                  <a:solidFill>
                    <a:srgbClr val="000000"/>
                  </a:solidFill>
                  <a:latin typeface="Monaco" charset="0"/>
                  <a:ea typeface="Monaco" charset="0"/>
                  <a:cs typeface="Monaco" charset="0"/>
                  <a:sym typeface="Monaco" charset="0"/>
                </a:rPr>
                <a:t>	SCF Energy........................................................PASSED</a:t>
              </a:r>
            </a:p>
          </p:txBody>
        </p:sp>
        <p:pic>
          <p:nvPicPr>
            <p:cNvPr id="17417" name="Picture 9"/>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520" cy="3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grpSp>
      <p:sp>
        <p:nvSpPr>
          <p:cNvPr id="15" name="Rectangle 11"/>
          <p:cNvSpPr>
            <a:spLocks/>
          </p:cNvSpPr>
          <p:nvPr/>
        </p:nvSpPr>
        <p:spPr bwMode="auto">
          <a:xfrm>
            <a:off x="1007873" y="9144000"/>
            <a:ext cx="600113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r>
              <a:rPr lang="en-US" altLang="en-US" sz="2800" u="sng" smtClean="0">
                <a:solidFill>
                  <a:srgbClr val="000000"/>
                </a:solidFill>
                <a:latin typeface="+mn-lt"/>
                <a:cs typeface="Helvetica" panose="020B0604020202020204" pitchFamily="34" charset="0"/>
                <a:sym typeface="Helvetica" panose="020B0604020202020204" pitchFamily="34" charset="0"/>
                <a:hlinkClick r:id="rId4"/>
              </a:rPr>
              <a:t>https://github.com/dgasmith/psi4numpy</a:t>
            </a:r>
            <a:endParaRPr lang="en-US" altLang="en-US" sz="2800" u="sng" smtClean="0">
              <a:solidFill>
                <a:srgbClr val="000000"/>
              </a:solidFill>
              <a:latin typeface="+mn-lt"/>
              <a:cs typeface="Helvetica" panose="020B0604020202020204" pitchFamily="34" charset="0"/>
              <a:sym typeface="Helvetica" panose="020B0604020202020204" pitchFamily="34" charset="0"/>
            </a:endParaRPr>
          </a:p>
        </p:txBody>
      </p:sp>
      <p:sp>
        <p:nvSpPr>
          <p:cNvPr id="17" name="Rectangle 12"/>
          <p:cNvSpPr>
            <a:spLocks/>
          </p:cNvSpPr>
          <p:nvPr/>
        </p:nvSpPr>
        <p:spPr bwMode="auto">
          <a:xfrm>
            <a:off x="4700588" y="9194800"/>
            <a:ext cx="8166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r"/>
            <a:r>
              <a:rPr lang="en-US" altLang="en-US" sz="2400" smtClean="0">
                <a:solidFill>
                  <a:srgbClr val="000000"/>
                </a:solidFill>
                <a:latin typeface="Calibri"/>
                <a:ea typeface="Bodoni SvtyTwo ITC TT-Book" charset="0"/>
                <a:cs typeface="Bodoni SvtyTwo ITC TT-Book" charset="0"/>
                <a:sym typeface="Bodoni SvtyTwo ITC TT-Book" charset="0"/>
              </a:rPr>
              <a:t>thanks to Daniel Smith, Patkowski Group</a:t>
            </a:r>
          </a:p>
        </p:txBody>
      </p:sp>
      <p:sp>
        <p:nvSpPr>
          <p:cNvPr id="2" name="TextBox 1"/>
          <p:cNvSpPr txBox="1"/>
          <p:nvPr/>
        </p:nvSpPr>
        <p:spPr>
          <a:xfrm>
            <a:off x="5629564" y="3999345"/>
            <a:ext cx="3920836" cy="1077218"/>
          </a:xfrm>
          <a:prstGeom prst="rect">
            <a:avLst/>
          </a:prstGeom>
          <a:noFill/>
        </p:spPr>
        <p:txBody>
          <a:bodyPr wrap="square" rtlCol="0">
            <a:spAutoFit/>
          </a:bodyPr>
          <a:lstStyle/>
          <a:p>
            <a:r>
              <a:rPr lang="en-US" sz="3200" dirty="0" smtClean="0">
                <a:latin typeface="+mj-lt"/>
              </a:rPr>
              <a:t>Code is already semi-production level!</a:t>
            </a:r>
            <a:endParaRPr lang="en-US" sz="3200" kern="1200" dirty="0">
              <a:solidFill>
                <a:srgbClr val="000000"/>
              </a:solidFill>
              <a:latin typeface="+mj-l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589403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Sustainability Strategy #2:</a:t>
            </a:r>
            <a:br>
              <a:rPr lang="en-US" dirty="0" smtClean="0"/>
            </a:br>
            <a:r>
              <a:rPr lang="en-US" dirty="0" smtClean="0"/>
              <a:t>Reusable Software Components</a:t>
            </a:r>
            <a:endParaRPr lang="en-US" dirty="0"/>
          </a:p>
        </p:txBody>
      </p:sp>
      <p:sp>
        <p:nvSpPr>
          <p:cNvPr id="3" name="Content Placeholder 2"/>
          <p:cNvSpPr>
            <a:spLocks noGrp="1"/>
          </p:cNvSpPr>
          <p:nvPr>
            <p:ph idx="1"/>
          </p:nvPr>
        </p:nvSpPr>
        <p:spPr>
          <a:xfrm>
            <a:off x="234950" y="7521738"/>
            <a:ext cx="12458700" cy="1741488"/>
          </a:xfrm>
        </p:spPr>
        <p:txBody>
          <a:bodyPr/>
          <a:lstStyle/>
          <a:p>
            <a:r>
              <a:rPr lang="en-US" dirty="0" smtClean="0"/>
              <a:t>Write once, deploy in </a:t>
            </a:r>
            <a:r>
              <a:rPr lang="en-US" i="1" dirty="0" smtClean="0"/>
              <a:t>n </a:t>
            </a:r>
            <a:r>
              <a:rPr lang="en-US" dirty="0" smtClean="0"/>
              <a:t>packages: immediate impact!</a:t>
            </a:r>
          </a:p>
          <a:p>
            <a:r>
              <a:rPr lang="en-US" dirty="0" smtClean="0"/>
              <a:t>Massive reduction in duplication of effort</a:t>
            </a:r>
          </a:p>
          <a:p>
            <a:r>
              <a:rPr lang="en-US" dirty="0" smtClean="0"/>
              <a:t>See efforts of </a:t>
            </a:r>
            <a:r>
              <a:rPr lang="en-US" dirty="0" err="1" smtClean="0"/>
              <a:t>Bernholdt</a:t>
            </a:r>
            <a:r>
              <a:rPr lang="en-US" dirty="0" smtClean="0"/>
              <a:t>, Windus, Gordon, et al. on CCA</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39</a:t>
            </a:fld>
            <a:endParaRPr lang="en-US">
              <a:solidFill>
                <a:srgbClr val="FFFFFF"/>
              </a:solidFill>
            </a:endParaRPr>
          </a:p>
        </p:txBody>
      </p:sp>
      <p:grpSp>
        <p:nvGrpSpPr>
          <p:cNvPr id="23" name="Group 22"/>
          <p:cNvGrpSpPr/>
          <p:nvPr/>
        </p:nvGrpSpPr>
        <p:grpSpPr>
          <a:xfrm>
            <a:off x="5258245" y="2177800"/>
            <a:ext cx="2514633" cy="5339354"/>
            <a:chOff x="5258245" y="2177800"/>
            <a:chExt cx="2514633" cy="5339354"/>
          </a:xfrm>
        </p:grpSpPr>
        <p:pic>
          <p:nvPicPr>
            <p:cNvPr id="10" name="Picture 9"/>
            <p:cNvPicPr>
              <a:picLocks noChangeAspect="1"/>
            </p:cNvPicPr>
            <p:nvPr/>
          </p:nvPicPr>
          <p:blipFill>
            <a:blip r:embed="rId2"/>
            <a:stretch>
              <a:fillRect/>
            </a:stretch>
          </p:blipFill>
          <p:spPr>
            <a:xfrm>
              <a:off x="5258245" y="2177800"/>
              <a:ext cx="2514633" cy="566737"/>
            </a:xfrm>
            <a:prstGeom prst="rect">
              <a:avLst/>
            </a:prstGeom>
          </p:spPr>
        </p:pic>
        <p:grpSp>
          <p:nvGrpSpPr>
            <p:cNvPr id="19" name="Group 18"/>
            <p:cNvGrpSpPr/>
            <p:nvPr/>
          </p:nvGrpSpPr>
          <p:grpSpPr>
            <a:xfrm>
              <a:off x="5258261" y="3238337"/>
              <a:ext cx="2514600" cy="4278817"/>
              <a:chOff x="5214257" y="3238338"/>
              <a:chExt cx="2514600" cy="4278817"/>
            </a:xfrm>
          </p:grpSpPr>
          <p:sp>
            <p:nvSpPr>
              <p:cNvPr id="13" name="Flowchart: Magnetic Disk 12"/>
              <p:cNvSpPr/>
              <p:nvPr/>
            </p:nvSpPr>
            <p:spPr bwMode="auto">
              <a:xfrm>
                <a:off x="5214257" y="3238338"/>
                <a:ext cx="2514600" cy="4278817"/>
              </a:xfrm>
              <a:prstGeom prst="flowChartMagneticDisk">
                <a:avLst/>
              </a:prstGeom>
              <a:solidFill>
                <a:schemeClr val="accent5">
                  <a:lumMod val="75000"/>
                </a:schemeClr>
              </a:solidFill>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rgbClr val="000000"/>
                  </a:solidFill>
                  <a:latin typeface="Gill Sans" charset="0"/>
                </a:endParaRPr>
              </a:p>
            </p:txBody>
          </p:sp>
          <p:sp>
            <p:nvSpPr>
              <p:cNvPr id="14" name="TextBox 13"/>
              <p:cNvSpPr txBox="1"/>
              <p:nvPr/>
            </p:nvSpPr>
            <p:spPr>
              <a:xfrm>
                <a:off x="5488820" y="4645222"/>
                <a:ext cx="2078381" cy="2554545"/>
              </a:xfrm>
              <a:prstGeom prst="rect">
                <a:avLst/>
              </a:prstGeom>
              <a:noFill/>
            </p:spPr>
            <p:txBody>
              <a:bodyPr wrap="square" rtlCol="0">
                <a:spAutoFit/>
              </a:bodyPr>
              <a:lstStyle/>
              <a:p>
                <a:r>
                  <a:rPr lang="en-US" sz="3200" dirty="0" smtClean="0">
                    <a:solidFill>
                      <a:srgbClr val="FFFFFF"/>
                    </a:solidFill>
                    <a:latin typeface="Calibri"/>
                  </a:rPr>
                  <a:t>Integrals</a:t>
                </a:r>
              </a:p>
              <a:p>
                <a:r>
                  <a:rPr lang="en-US" sz="3200" dirty="0" smtClean="0">
                    <a:solidFill>
                      <a:srgbClr val="FFFFFF"/>
                    </a:solidFill>
                    <a:latin typeface="Calibri"/>
                  </a:rPr>
                  <a:t>HF</a:t>
                </a:r>
              </a:p>
              <a:p>
                <a:r>
                  <a:rPr lang="en-US" sz="3200" dirty="0" smtClean="0">
                    <a:solidFill>
                      <a:srgbClr val="FFFFFF"/>
                    </a:solidFill>
                    <a:latin typeface="Calibri"/>
                  </a:rPr>
                  <a:t>MP2</a:t>
                </a:r>
                <a:endParaRPr lang="en-US" sz="3200" dirty="0">
                  <a:solidFill>
                    <a:srgbClr val="FFFFFF"/>
                  </a:solidFill>
                  <a:latin typeface="Calibri"/>
                </a:endParaRPr>
              </a:p>
              <a:p>
                <a:r>
                  <a:rPr lang="en-US" sz="3200" dirty="0" smtClean="0">
                    <a:solidFill>
                      <a:srgbClr val="FFFFFF"/>
                    </a:solidFill>
                    <a:latin typeface="Calibri"/>
                  </a:rPr>
                  <a:t>EFP</a:t>
                </a:r>
              </a:p>
              <a:p>
                <a:endParaRPr lang="en-US" sz="3200" dirty="0" smtClean="0">
                  <a:solidFill>
                    <a:srgbClr val="FFFFFF"/>
                  </a:solidFill>
                  <a:latin typeface="Calibri"/>
                </a:endParaRPr>
              </a:p>
            </p:txBody>
          </p:sp>
        </p:grpSp>
      </p:grpSp>
      <p:grpSp>
        <p:nvGrpSpPr>
          <p:cNvPr id="24" name="Group 23"/>
          <p:cNvGrpSpPr/>
          <p:nvPr/>
        </p:nvGrpSpPr>
        <p:grpSpPr>
          <a:xfrm>
            <a:off x="9483926" y="1651342"/>
            <a:ext cx="2514600" cy="5865812"/>
            <a:chOff x="9483926" y="1651342"/>
            <a:chExt cx="2514600" cy="5865812"/>
          </a:xfrm>
        </p:grpSpPr>
        <p:grpSp>
          <p:nvGrpSpPr>
            <p:cNvPr id="11" name="Group 10"/>
            <p:cNvGrpSpPr/>
            <p:nvPr/>
          </p:nvGrpSpPr>
          <p:grpSpPr>
            <a:xfrm>
              <a:off x="9483926" y="3238337"/>
              <a:ext cx="2514600" cy="4278817"/>
              <a:chOff x="4738007" y="3072221"/>
              <a:chExt cx="2514600" cy="4278817"/>
            </a:xfrm>
          </p:grpSpPr>
          <p:sp>
            <p:nvSpPr>
              <p:cNvPr id="8" name="Flowchart: Magnetic Disk 7"/>
              <p:cNvSpPr/>
              <p:nvPr/>
            </p:nvSpPr>
            <p:spPr bwMode="auto">
              <a:xfrm>
                <a:off x="4738007" y="3072221"/>
                <a:ext cx="2514600" cy="4278817"/>
              </a:xfrm>
              <a:prstGeom prst="flowChartMagneticDisk">
                <a:avLst/>
              </a:prstGeom>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rgbClr val="000000"/>
                  </a:solidFill>
                  <a:latin typeface="Gill Sans" charset="0"/>
                </a:endParaRPr>
              </a:p>
            </p:txBody>
          </p:sp>
          <p:sp>
            <p:nvSpPr>
              <p:cNvPr id="9" name="TextBox 8"/>
              <p:cNvSpPr txBox="1"/>
              <p:nvPr/>
            </p:nvSpPr>
            <p:spPr>
              <a:xfrm>
                <a:off x="5044109" y="4457002"/>
                <a:ext cx="2078381" cy="2554545"/>
              </a:xfrm>
              <a:prstGeom prst="rect">
                <a:avLst/>
              </a:prstGeom>
              <a:noFill/>
            </p:spPr>
            <p:txBody>
              <a:bodyPr wrap="square" rtlCol="0">
                <a:spAutoFit/>
              </a:bodyPr>
              <a:lstStyle/>
              <a:p>
                <a:r>
                  <a:rPr lang="en-US" sz="3200" dirty="0" smtClean="0">
                    <a:solidFill>
                      <a:srgbClr val="FFFFFF"/>
                    </a:solidFill>
                    <a:latin typeface="Calibri"/>
                  </a:rPr>
                  <a:t>Integrals</a:t>
                </a:r>
              </a:p>
              <a:p>
                <a:r>
                  <a:rPr lang="en-US" sz="3200" dirty="0" smtClean="0">
                    <a:solidFill>
                      <a:srgbClr val="FFFFFF"/>
                    </a:solidFill>
                    <a:latin typeface="Calibri"/>
                  </a:rPr>
                  <a:t>DFT</a:t>
                </a:r>
              </a:p>
              <a:p>
                <a:r>
                  <a:rPr lang="en-US" sz="3200" dirty="0" smtClean="0">
                    <a:solidFill>
                      <a:srgbClr val="FFFFFF"/>
                    </a:solidFill>
                    <a:latin typeface="Calibri"/>
                  </a:rPr>
                  <a:t>MP2</a:t>
                </a:r>
              </a:p>
              <a:p>
                <a:r>
                  <a:rPr lang="en-US" sz="3200" dirty="0" smtClean="0">
                    <a:solidFill>
                      <a:srgbClr val="FFFFFF"/>
                    </a:solidFill>
                    <a:latin typeface="Calibri"/>
                  </a:rPr>
                  <a:t>SAPT</a:t>
                </a:r>
              </a:p>
              <a:p>
                <a:r>
                  <a:rPr lang="en-US" sz="3200" dirty="0" err="1" smtClean="0">
                    <a:solidFill>
                      <a:srgbClr val="FFFFFF"/>
                    </a:solidFill>
                    <a:latin typeface="Calibri"/>
                  </a:rPr>
                  <a:t>libEFP</a:t>
                </a:r>
                <a:endParaRPr lang="en-US" sz="3200" dirty="0" smtClean="0">
                  <a:solidFill>
                    <a:srgbClr val="FFFFFF"/>
                  </a:solidFill>
                  <a:latin typeface="Calibri"/>
                </a:endParaRPr>
              </a:p>
            </p:txBody>
          </p:sp>
        </p:gr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1400" y="1651342"/>
              <a:ext cx="1619653" cy="1619653"/>
            </a:xfrm>
            <a:prstGeom prst="rect">
              <a:avLst/>
            </a:prstGeom>
          </p:spPr>
        </p:pic>
      </p:grpSp>
      <p:grpSp>
        <p:nvGrpSpPr>
          <p:cNvPr id="22" name="Group 21"/>
          <p:cNvGrpSpPr/>
          <p:nvPr/>
        </p:nvGrpSpPr>
        <p:grpSpPr>
          <a:xfrm>
            <a:off x="1207118" y="2068540"/>
            <a:ext cx="2514600" cy="5448614"/>
            <a:chOff x="1207118" y="2068540"/>
            <a:chExt cx="2514600" cy="5448614"/>
          </a:xfrm>
        </p:grpSpPr>
        <p:grpSp>
          <p:nvGrpSpPr>
            <p:cNvPr id="20" name="Group 19"/>
            <p:cNvGrpSpPr/>
            <p:nvPr/>
          </p:nvGrpSpPr>
          <p:grpSpPr>
            <a:xfrm>
              <a:off x="1207118" y="3238337"/>
              <a:ext cx="2514600" cy="4278817"/>
              <a:chOff x="1207118" y="3238338"/>
              <a:chExt cx="2514600" cy="4278817"/>
            </a:xfrm>
          </p:grpSpPr>
          <p:sp>
            <p:nvSpPr>
              <p:cNvPr id="16" name="Flowchart: Magnetic Disk 15"/>
              <p:cNvSpPr/>
              <p:nvPr/>
            </p:nvSpPr>
            <p:spPr bwMode="auto">
              <a:xfrm>
                <a:off x="1207118" y="3238338"/>
                <a:ext cx="2514600" cy="4278817"/>
              </a:xfrm>
              <a:prstGeom prst="flowChartMagneticDisk">
                <a:avLst/>
              </a:prstGeom>
              <a:solidFill>
                <a:srgbClr val="FFC000"/>
              </a:solidFill>
              <a:ln>
                <a:solidFill>
                  <a:schemeClr val="bg1"/>
                </a:solidFill>
                <a:headEnd type="none" w="med" len="med"/>
                <a:tailEnd type="none" w="med" len="med"/>
              </a:ln>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style>
              <a:lnRef idx="3">
                <a:schemeClr val="lt1"/>
              </a:lnRef>
              <a:fillRef idx="1">
                <a:schemeClr val="accent6"/>
              </a:fillRef>
              <a:effectRef idx="1">
                <a:schemeClr val="accent6"/>
              </a:effectRef>
              <a:fontRef idx="minor">
                <a:schemeClr val="lt1"/>
              </a:fontRef>
            </p:style>
            <p:txBody>
              <a:bodyPr vert="horz" wrap="square" lIns="91440" tIns="45720" rIns="91440" bIns="45720" numCol="1" rtlCol="0" anchor="t" anchorCtr="0" compatLnSpc="1">
                <a:prstTxWarp prst="textNoShape">
                  <a:avLst/>
                </a:prstTxWarp>
              </a:bodyPr>
              <a:lstStyle/>
              <a:p>
                <a:endParaRPr lang="en-US">
                  <a:solidFill>
                    <a:srgbClr val="000000"/>
                  </a:solidFill>
                  <a:latin typeface="Gill Sans" charset="0"/>
                </a:endParaRPr>
              </a:p>
            </p:txBody>
          </p:sp>
          <p:sp>
            <p:nvSpPr>
              <p:cNvPr id="17" name="TextBox 16"/>
              <p:cNvSpPr txBox="1"/>
              <p:nvPr/>
            </p:nvSpPr>
            <p:spPr>
              <a:xfrm>
                <a:off x="1513220" y="4623119"/>
                <a:ext cx="2078381" cy="2554545"/>
              </a:xfrm>
              <a:prstGeom prst="rect">
                <a:avLst/>
              </a:prstGeom>
              <a:noFill/>
            </p:spPr>
            <p:txBody>
              <a:bodyPr wrap="square" rtlCol="0">
                <a:spAutoFit/>
              </a:bodyPr>
              <a:lstStyle/>
              <a:p>
                <a:r>
                  <a:rPr lang="en-US" sz="3200" dirty="0" smtClean="0">
                    <a:solidFill>
                      <a:srgbClr val="FFFFFF"/>
                    </a:solidFill>
                    <a:latin typeface="Calibri"/>
                  </a:rPr>
                  <a:t>Integrals</a:t>
                </a:r>
              </a:p>
              <a:p>
                <a:r>
                  <a:rPr lang="en-US" sz="3200" dirty="0" smtClean="0">
                    <a:solidFill>
                      <a:srgbClr val="FFFFFF"/>
                    </a:solidFill>
                    <a:latin typeface="Calibri"/>
                  </a:rPr>
                  <a:t>HF</a:t>
                </a:r>
              </a:p>
              <a:p>
                <a:r>
                  <a:rPr lang="en-US" sz="3200" dirty="0" smtClean="0">
                    <a:solidFill>
                      <a:srgbClr val="FFFFFF"/>
                    </a:solidFill>
                    <a:latin typeface="Calibri"/>
                  </a:rPr>
                  <a:t>MP2</a:t>
                </a:r>
                <a:endParaRPr lang="en-US" sz="3200" dirty="0">
                  <a:solidFill>
                    <a:srgbClr val="FFFFFF"/>
                  </a:solidFill>
                  <a:latin typeface="Calibri"/>
                </a:endParaRPr>
              </a:p>
              <a:p>
                <a:r>
                  <a:rPr lang="en-US" sz="3200" dirty="0" smtClean="0">
                    <a:solidFill>
                      <a:srgbClr val="FFFFFF"/>
                    </a:solidFill>
                    <a:latin typeface="Calibri"/>
                  </a:rPr>
                  <a:t>CC Hessian</a:t>
                </a:r>
              </a:p>
              <a:p>
                <a:r>
                  <a:rPr lang="en-US" sz="3200" dirty="0" err="1" smtClean="0">
                    <a:solidFill>
                      <a:srgbClr val="FFFFFF"/>
                    </a:solidFill>
                    <a:latin typeface="Calibri"/>
                  </a:rPr>
                  <a:t>libEFP</a:t>
                </a:r>
                <a:endParaRPr lang="en-US" sz="3200" dirty="0" smtClean="0">
                  <a:solidFill>
                    <a:srgbClr val="FFFFFF"/>
                  </a:solidFill>
                  <a:latin typeface="Calibri"/>
                </a:endParaRPr>
              </a:p>
            </p:txBody>
          </p:sp>
        </p:grpSp>
        <p:pic>
          <p:nvPicPr>
            <p:cNvPr id="21" name="Picture 20"/>
            <p:cNvPicPr>
              <a:picLocks noChangeAspect="1"/>
            </p:cNvPicPr>
            <p:nvPr/>
          </p:nvPicPr>
          <p:blipFill>
            <a:blip r:embed="rId4"/>
            <a:stretch>
              <a:fillRect/>
            </a:stretch>
          </p:blipFill>
          <p:spPr>
            <a:xfrm>
              <a:off x="1293725" y="2068540"/>
              <a:ext cx="2341387" cy="785257"/>
            </a:xfrm>
            <a:prstGeom prst="rect">
              <a:avLst/>
            </a:prstGeom>
          </p:spPr>
        </p:pic>
      </p:grpSp>
      <p:sp>
        <p:nvSpPr>
          <p:cNvPr id="5" name="Rectangle 4"/>
          <p:cNvSpPr/>
          <p:nvPr/>
        </p:nvSpPr>
        <p:spPr bwMode="auto">
          <a:xfrm>
            <a:off x="1550017" y="6584462"/>
            <a:ext cx="10318391" cy="593201"/>
          </a:xfrm>
          <a:prstGeom prst="rect">
            <a:avLst/>
          </a:prstGeom>
          <a:noFill/>
          <a:ln w="25400" cap="flat" cmpd="sng" algn="ctr">
            <a:solidFill>
              <a:srgbClr val="00B0F0"/>
            </a:solidFill>
            <a:prstDash val="solid"/>
            <a:round/>
            <a:headEnd type="none" w="med" len="med"/>
            <a:tailEnd type="none" w="med" len="med"/>
          </a:ln>
          <a:effectLst>
            <a:outerShdw blurRad="63500" sx="102000" sy="102000" algn="ctr"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7651201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Shape 173"/>
          <p:cNvSpPr/>
          <p:nvPr/>
        </p:nvSpPr>
        <p:spPr>
          <a:xfrm>
            <a:off x="5239408" y="8979542"/>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Andy Simmonett</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NIH</a:t>
            </a:r>
          </a:p>
        </p:txBody>
      </p:sp>
      <p:sp>
        <p:nvSpPr>
          <p:cNvPr id="68" name="Shape 179"/>
          <p:cNvSpPr/>
          <p:nvPr/>
        </p:nvSpPr>
        <p:spPr>
          <a:xfrm>
            <a:off x="7054535" y="8979542"/>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Ed Hohenstein</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CCNY</a:t>
            </a:r>
          </a:p>
        </p:txBody>
      </p:sp>
      <p:sp>
        <p:nvSpPr>
          <p:cNvPr id="69" name="Shape 182"/>
          <p:cNvSpPr/>
          <p:nvPr/>
        </p:nvSpPr>
        <p:spPr>
          <a:xfrm>
            <a:off x="8801001" y="9098810"/>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Roberto Di Remigio</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err="1"/>
              <a:t>Tromso</a:t>
            </a:r>
            <a:endParaRPr sz="1707" dirty="0"/>
          </a:p>
        </p:txBody>
      </p:sp>
      <p:sp>
        <p:nvSpPr>
          <p:cNvPr id="70" name="Shape 185"/>
          <p:cNvSpPr/>
          <p:nvPr/>
        </p:nvSpPr>
        <p:spPr>
          <a:xfrm>
            <a:off x="10475919" y="8979542"/>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Ugur Bozkaya</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Hacettepe</a:t>
            </a:r>
          </a:p>
        </p:txBody>
      </p:sp>
      <p:sp>
        <p:nvSpPr>
          <p:cNvPr id="71" name="Shape 187"/>
          <p:cNvSpPr/>
          <p:nvPr/>
        </p:nvSpPr>
        <p:spPr>
          <a:xfrm>
            <a:off x="3529906" y="8979542"/>
            <a:ext cx="1963803"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Ed Valeev</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VaTech</a:t>
            </a:r>
          </a:p>
        </p:txBody>
      </p:sp>
      <p:sp>
        <p:nvSpPr>
          <p:cNvPr id="72" name="Shape 192"/>
          <p:cNvSpPr/>
          <p:nvPr/>
        </p:nvSpPr>
        <p:spPr>
          <a:xfrm>
            <a:off x="1829484" y="8979542"/>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Andrew James</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a:t>VaTech</a:t>
            </a:r>
          </a:p>
        </p:txBody>
      </p:sp>
      <p:sp>
        <p:nvSpPr>
          <p:cNvPr id="73" name="Shape 193"/>
          <p:cNvSpPr/>
          <p:nvPr/>
        </p:nvSpPr>
        <p:spPr>
          <a:xfrm>
            <a:off x="56900" y="8979542"/>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Ben Pritchard</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MolSSI</a:t>
            </a:r>
          </a:p>
        </p:txBody>
      </p:sp>
      <p:pic>
        <p:nvPicPr>
          <p:cNvPr id="75" name="Picture 74"/>
          <p:cNvPicPr>
            <a:picLocks/>
          </p:cNvPicPr>
          <p:nvPr/>
        </p:nvPicPr>
        <p:blipFill>
          <a:blip r:embed="rId2">
            <a:extLst/>
          </a:blip>
          <a:stretch>
            <a:fillRect/>
          </a:stretch>
        </p:blipFill>
        <p:spPr>
          <a:xfrm>
            <a:off x="265753" y="1783203"/>
            <a:ext cx="1569654" cy="2060442"/>
          </a:xfrm>
          <a:prstGeom prst="rect">
            <a:avLst/>
          </a:prstGeom>
        </p:spPr>
      </p:pic>
      <p:pic>
        <p:nvPicPr>
          <p:cNvPr id="76" name="Picture 75"/>
          <p:cNvPicPr>
            <a:picLocks/>
          </p:cNvPicPr>
          <p:nvPr/>
        </p:nvPicPr>
        <p:blipFill>
          <a:blip r:embed="rId3">
            <a:extLst/>
          </a:blip>
          <a:stretch>
            <a:fillRect/>
          </a:stretch>
        </p:blipFill>
        <p:spPr>
          <a:xfrm>
            <a:off x="1990366" y="6978147"/>
            <a:ext cx="1569877" cy="2060392"/>
          </a:xfrm>
          <a:prstGeom prst="rect">
            <a:avLst/>
          </a:prstGeom>
        </p:spPr>
      </p:pic>
      <p:pic>
        <p:nvPicPr>
          <p:cNvPr id="77" name="Picture 76"/>
          <p:cNvPicPr>
            <a:picLocks/>
          </p:cNvPicPr>
          <p:nvPr/>
        </p:nvPicPr>
        <p:blipFill>
          <a:blip r:embed="rId4">
            <a:extLst/>
          </a:blip>
          <a:stretch>
            <a:fillRect/>
          </a:stretch>
        </p:blipFill>
        <p:spPr>
          <a:xfrm>
            <a:off x="8959964" y="1780138"/>
            <a:ext cx="1645879" cy="2063505"/>
          </a:xfrm>
          <a:prstGeom prst="rect">
            <a:avLst/>
          </a:prstGeom>
        </p:spPr>
      </p:pic>
      <p:pic>
        <p:nvPicPr>
          <p:cNvPr id="78" name="Picture 77"/>
          <p:cNvPicPr>
            <a:picLocks/>
          </p:cNvPicPr>
          <p:nvPr/>
        </p:nvPicPr>
        <p:blipFill>
          <a:blip r:embed="rId5">
            <a:extLst/>
          </a:blip>
          <a:stretch>
            <a:fillRect/>
          </a:stretch>
        </p:blipFill>
        <p:spPr>
          <a:xfrm>
            <a:off x="9856731" y="4396408"/>
            <a:ext cx="1487470" cy="2063505"/>
          </a:xfrm>
          <a:prstGeom prst="rect">
            <a:avLst/>
          </a:prstGeom>
        </p:spPr>
      </p:pic>
      <p:pic>
        <p:nvPicPr>
          <p:cNvPr id="79" name="Picture 78"/>
          <p:cNvPicPr>
            <a:picLocks/>
          </p:cNvPicPr>
          <p:nvPr/>
        </p:nvPicPr>
        <p:blipFill>
          <a:blip r:embed="rId6">
            <a:extLst/>
          </a:blip>
          <a:stretch>
            <a:fillRect/>
          </a:stretch>
        </p:blipFill>
        <p:spPr>
          <a:xfrm>
            <a:off x="8083937" y="4396408"/>
            <a:ext cx="1570475" cy="2063506"/>
          </a:xfrm>
          <a:prstGeom prst="rect">
            <a:avLst/>
          </a:prstGeom>
        </p:spPr>
      </p:pic>
      <p:pic>
        <p:nvPicPr>
          <p:cNvPr id="80" name="Picture 79"/>
          <p:cNvPicPr>
            <a:picLocks/>
          </p:cNvPicPr>
          <p:nvPr/>
        </p:nvPicPr>
        <p:blipFill>
          <a:blip r:embed="rId7">
            <a:extLst/>
          </a:blip>
          <a:stretch>
            <a:fillRect/>
          </a:stretch>
        </p:blipFill>
        <p:spPr>
          <a:xfrm>
            <a:off x="5485191" y="1780138"/>
            <a:ext cx="1609563" cy="2063505"/>
          </a:xfrm>
          <a:prstGeom prst="rect">
            <a:avLst/>
          </a:prstGeom>
        </p:spPr>
      </p:pic>
      <p:pic>
        <p:nvPicPr>
          <p:cNvPr id="81" name="Picture 80"/>
          <p:cNvPicPr>
            <a:picLocks/>
          </p:cNvPicPr>
          <p:nvPr/>
        </p:nvPicPr>
        <p:blipFill>
          <a:blip r:embed="rId8">
            <a:extLst/>
          </a:blip>
          <a:stretch>
            <a:fillRect/>
          </a:stretch>
        </p:blipFill>
        <p:spPr>
          <a:xfrm>
            <a:off x="10629081" y="6975034"/>
            <a:ext cx="1657481" cy="2063505"/>
          </a:xfrm>
          <a:prstGeom prst="rect">
            <a:avLst/>
          </a:prstGeom>
        </p:spPr>
      </p:pic>
      <p:pic>
        <p:nvPicPr>
          <p:cNvPr id="82" name="Picture 81"/>
          <p:cNvPicPr>
            <a:picLocks/>
          </p:cNvPicPr>
          <p:nvPr/>
        </p:nvPicPr>
        <p:blipFill>
          <a:blip r:embed="rId9">
            <a:extLst/>
          </a:blip>
          <a:stretch>
            <a:fillRect/>
          </a:stretch>
        </p:blipFill>
        <p:spPr>
          <a:xfrm>
            <a:off x="7200885" y="1780138"/>
            <a:ext cx="1671104" cy="2063505"/>
          </a:xfrm>
          <a:prstGeom prst="rect">
            <a:avLst/>
          </a:prstGeom>
        </p:spPr>
      </p:pic>
      <p:pic>
        <p:nvPicPr>
          <p:cNvPr id="83" name="Picture 82"/>
          <p:cNvPicPr>
            <a:picLocks/>
          </p:cNvPicPr>
          <p:nvPr/>
        </p:nvPicPr>
        <p:blipFill>
          <a:blip r:embed="rId10">
            <a:extLst/>
          </a:blip>
          <a:stretch>
            <a:fillRect/>
          </a:stretch>
        </p:blipFill>
        <p:spPr>
          <a:xfrm>
            <a:off x="5454032" y="6975034"/>
            <a:ext cx="1588558" cy="2063505"/>
          </a:xfrm>
          <a:prstGeom prst="rect">
            <a:avLst/>
          </a:prstGeom>
        </p:spPr>
      </p:pic>
      <p:pic>
        <p:nvPicPr>
          <p:cNvPr id="84" name="Picture 83"/>
          <p:cNvPicPr>
            <a:picLocks/>
          </p:cNvPicPr>
          <p:nvPr/>
        </p:nvPicPr>
        <p:blipFill>
          <a:blip r:embed="rId11">
            <a:extLst/>
          </a:blip>
          <a:stretch>
            <a:fillRect/>
          </a:stretch>
        </p:blipFill>
        <p:spPr>
          <a:xfrm>
            <a:off x="6350000" y="4396408"/>
            <a:ext cx="1575767" cy="2063505"/>
          </a:xfrm>
          <a:prstGeom prst="rect">
            <a:avLst/>
          </a:prstGeom>
        </p:spPr>
      </p:pic>
      <p:pic>
        <p:nvPicPr>
          <p:cNvPr id="85" name="Picture 84"/>
          <p:cNvPicPr>
            <a:picLocks/>
          </p:cNvPicPr>
          <p:nvPr/>
        </p:nvPicPr>
        <p:blipFill>
          <a:blip r:embed="rId12">
            <a:extLst/>
          </a:blip>
          <a:stretch>
            <a:fillRect/>
          </a:stretch>
        </p:blipFill>
        <p:spPr>
          <a:xfrm>
            <a:off x="10772170" y="1780138"/>
            <a:ext cx="1514391" cy="2063505"/>
          </a:xfrm>
          <a:prstGeom prst="rect">
            <a:avLst/>
          </a:prstGeom>
        </p:spPr>
      </p:pic>
      <p:pic>
        <p:nvPicPr>
          <p:cNvPr id="86" name="Picture 85"/>
          <p:cNvPicPr>
            <a:picLocks/>
          </p:cNvPicPr>
          <p:nvPr/>
        </p:nvPicPr>
        <p:blipFill>
          <a:blip r:embed="rId13">
            <a:extLst/>
          </a:blip>
          <a:stretch>
            <a:fillRect/>
          </a:stretch>
        </p:blipFill>
        <p:spPr>
          <a:xfrm>
            <a:off x="1202274" y="4396408"/>
            <a:ext cx="1483469" cy="2063505"/>
          </a:xfrm>
          <a:prstGeom prst="rect">
            <a:avLst/>
          </a:prstGeom>
        </p:spPr>
      </p:pic>
      <p:pic>
        <p:nvPicPr>
          <p:cNvPr id="87" name="Picture 86"/>
          <p:cNvPicPr>
            <a:picLocks/>
          </p:cNvPicPr>
          <p:nvPr/>
        </p:nvPicPr>
        <p:blipFill>
          <a:blip r:embed="rId14">
            <a:extLst/>
          </a:blip>
          <a:stretch>
            <a:fillRect/>
          </a:stretch>
        </p:blipFill>
        <p:spPr>
          <a:xfrm>
            <a:off x="2901927" y="4396408"/>
            <a:ext cx="1546746" cy="2063505"/>
          </a:xfrm>
          <a:prstGeom prst="rect">
            <a:avLst/>
          </a:prstGeom>
        </p:spPr>
      </p:pic>
      <p:pic>
        <p:nvPicPr>
          <p:cNvPr id="88" name="Picture 87"/>
          <p:cNvPicPr>
            <a:picLocks/>
          </p:cNvPicPr>
          <p:nvPr/>
        </p:nvPicPr>
        <p:blipFill>
          <a:blip r:embed="rId15">
            <a:extLst/>
          </a:blip>
          <a:stretch>
            <a:fillRect/>
          </a:stretch>
        </p:blipFill>
        <p:spPr>
          <a:xfrm>
            <a:off x="2005702" y="1780138"/>
            <a:ext cx="1582686" cy="2063505"/>
          </a:xfrm>
          <a:prstGeom prst="rect">
            <a:avLst/>
          </a:prstGeom>
        </p:spPr>
      </p:pic>
      <p:pic>
        <p:nvPicPr>
          <p:cNvPr id="89" name="Picture 88"/>
          <p:cNvPicPr>
            <a:picLocks/>
          </p:cNvPicPr>
          <p:nvPr/>
        </p:nvPicPr>
        <p:blipFill>
          <a:blip r:embed="rId16">
            <a:extLst/>
          </a:blip>
          <a:stretch>
            <a:fillRect/>
          </a:stretch>
        </p:blipFill>
        <p:spPr>
          <a:xfrm>
            <a:off x="9028618" y="6975034"/>
            <a:ext cx="1385401" cy="2063505"/>
          </a:xfrm>
          <a:prstGeom prst="rect">
            <a:avLst/>
          </a:prstGeom>
        </p:spPr>
      </p:pic>
      <p:pic>
        <p:nvPicPr>
          <p:cNvPr id="90" name="Picture 89"/>
          <p:cNvPicPr>
            <a:picLocks/>
          </p:cNvPicPr>
          <p:nvPr/>
        </p:nvPicPr>
        <p:blipFill>
          <a:blip r:embed="rId17">
            <a:extLst/>
          </a:blip>
          <a:stretch>
            <a:fillRect/>
          </a:stretch>
        </p:blipFill>
        <p:spPr>
          <a:xfrm>
            <a:off x="3799994" y="1780138"/>
            <a:ext cx="1487027" cy="2063505"/>
          </a:xfrm>
          <a:prstGeom prst="rect">
            <a:avLst/>
          </a:prstGeom>
        </p:spPr>
      </p:pic>
      <p:pic>
        <p:nvPicPr>
          <p:cNvPr id="91" name="Picture 90"/>
          <p:cNvPicPr>
            <a:picLocks/>
          </p:cNvPicPr>
          <p:nvPr/>
        </p:nvPicPr>
        <p:blipFill>
          <a:blip r:embed="rId18">
            <a:extLst/>
          </a:blip>
          <a:stretch>
            <a:fillRect/>
          </a:stretch>
        </p:blipFill>
        <p:spPr>
          <a:xfrm>
            <a:off x="4621353" y="4396408"/>
            <a:ext cx="1570475" cy="2063506"/>
          </a:xfrm>
          <a:prstGeom prst="rect">
            <a:avLst/>
          </a:prstGeom>
        </p:spPr>
      </p:pic>
      <p:pic>
        <p:nvPicPr>
          <p:cNvPr id="92" name="Picture 91"/>
          <p:cNvPicPr>
            <a:picLocks/>
          </p:cNvPicPr>
          <p:nvPr/>
        </p:nvPicPr>
        <p:blipFill>
          <a:blip r:embed="rId19">
            <a:extLst/>
          </a:blip>
          <a:stretch>
            <a:fillRect/>
          </a:stretch>
        </p:blipFill>
        <p:spPr>
          <a:xfrm>
            <a:off x="7232722" y="6975034"/>
            <a:ext cx="1504185" cy="2063505"/>
          </a:xfrm>
          <a:prstGeom prst="rect">
            <a:avLst/>
          </a:prstGeom>
        </p:spPr>
      </p:pic>
      <p:pic>
        <p:nvPicPr>
          <p:cNvPr id="93" name="Picture 92"/>
          <p:cNvPicPr>
            <a:picLocks/>
          </p:cNvPicPr>
          <p:nvPr/>
        </p:nvPicPr>
        <p:blipFill>
          <a:blip r:embed="rId20">
            <a:extLst/>
          </a:blip>
          <a:stretch>
            <a:fillRect/>
          </a:stretch>
        </p:blipFill>
        <p:spPr>
          <a:xfrm>
            <a:off x="3754811" y="6975034"/>
            <a:ext cx="1513997" cy="2063505"/>
          </a:xfrm>
          <a:prstGeom prst="rect">
            <a:avLst/>
          </a:prstGeom>
        </p:spPr>
      </p:pic>
      <p:sp>
        <p:nvSpPr>
          <p:cNvPr id="94" name="Shape 171"/>
          <p:cNvSpPr/>
          <p:nvPr/>
        </p:nvSpPr>
        <p:spPr>
          <a:xfrm>
            <a:off x="1829485" y="3788707"/>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Rob Parrish</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Stanford</a:t>
            </a:r>
          </a:p>
        </p:txBody>
      </p:sp>
      <p:sp>
        <p:nvSpPr>
          <p:cNvPr id="95" name="Shape 172"/>
          <p:cNvSpPr/>
          <p:nvPr/>
        </p:nvSpPr>
        <p:spPr>
          <a:xfrm>
            <a:off x="962587" y="6407452"/>
            <a:ext cx="1962840"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Francesco Evangelista</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Emory</a:t>
            </a:r>
          </a:p>
        </p:txBody>
      </p:sp>
      <p:sp>
        <p:nvSpPr>
          <p:cNvPr id="96" name="Shape 174"/>
          <p:cNvSpPr/>
          <p:nvPr/>
        </p:nvSpPr>
        <p:spPr>
          <a:xfrm>
            <a:off x="5253197" y="3788707"/>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Rollin King</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Bethel</a:t>
            </a:r>
          </a:p>
        </p:txBody>
      </p:sp>
      <p:sp>
        <p:nvSpPr>
          <p:cNvPr id="97" name="Shape 175"/>
          <p:cNvSpPr/>
          <p:nvPr/>
        </p:nvSpPr>
        <p:spPr>
          <a:xfrm>
            <a:off x="2693880" y="6407452"/>
            <a:ext cx="1962840"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Eugene DePrince</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FSU</a:t>
            </a:r>
          </a:p>
        </p:txBody>
      </p:sp>
      <p:sp>
        <p:nvSpPr>
          <p:cNvPr id="98" name="Shape 176"/>
          <p:cNvSpPr/>
          <p:nvPr/>
        </p:nvSpPr>
        <p:spPr>
          <a:xfrm>
            <a:off x="7054536" y="3788707"/>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Alexander Sokolov</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Ohio State</a:t>
            </a:r>
          </a:p>
        </p:txBody>
      </p:sp>
      <p:sp>
        <p:nvSpPr>
          <p:cNvPr id="99" name="Shape 177"/>
          <p:cNvSpPr/>
          <p:nvPr/>
        </p:nvSpPr>
        <p:spPr>
          <a:xfrm>
            <a:off x="9618565" y="6407452"/>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Daniel Smith</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MolSSI</a:t>
            </a:r>
          </a:p>
        </p:txBody>
      </p:sp>
      <p:sp>
        <p:nvSpPr>
          <p:cNvPr id="100" name="Shape 178"/>
          <p:cNvSpPr/>
          <p:nvPr/>
        </p:nvSpPr>
        <p:spPr>
          <a:xfrm>
            <a:off x="4425171" y="6407452"/>
            <a:ext cx="1962840"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Fritz Schaefer</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UGA</a:t>
            </a:r>
          </a:p>
        </p:txBody>
      </p:sp>
      <p:sp>
        <p:nvSpPr>
          <p:cNvPr id="101" name="Shape 180"/>
          <p:cNvSpPr/>
          <p:nvPr/>
        </p:nvSpPr>
        <p:spPr>
          <a:xfrm>
            <a:off x="8801001" y="3788707"/>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David Sherrill</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GaTech</a:t>
            </a:r>
          </a:p>
        </p:txBody>
      </p:sp>
      <p:sp>
        <p:nvSpPr>
          <p:cNvPr id="102" name="Shape 181"/>
          <p:cNvSpPr/>
          <p:nvPr/>
        </p:nvSpPr>
        <p:spPr>
          <a:xfrm>
            <a:off x="6150465" y="6407452"/>
            <a:ext cx="1962840"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Justin Turney</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UGA</a:t>
            </a:r>
          </a:p>
        </p:txBody>
      </p:sp>
      <p:sp>
        <p:nvSpPr>
          <p:cNvPr id="103" name="Shape 183"/>
          <p:cNvSpPr/>
          <p:nvPr/>
        </p:nvSpPr>
        <p:spPr>
          <a:xfrm>
            <a:off x="10547466" y="3788707"/>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Lori Burns</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GaTech</a:t>
            </a:r>
          </a:p>
        </p:txBody>
      </p:sp>
      <p:sp>
        <p:nvSpPr>
          <p:cNvPr id="104" name="Shape 184"/>
          <p:cNvSpPr/>
          <p:nvPr/>
        </p:nvSpPr>
        <p:spPr>
          <a:xfrm>
            <a:off x="7887755" y="6407452"/>
            <a:ext cx="1962840"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Daniel Crawford</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VaTech</a:t>
            </a:r>
          </a:p>
        </p:txBody>
      </p:sp>
      <p:sp>
        <p:nvSpPr>
          <p:cNvPr id="105" name="Shape 186"/>
          <p:cNvSpPr/>
          <p:nvPr/>
        </p:nvSpPr>
        <p:spPr>
          <a:xfrm>
            <a:off x="3529908" y="3788707"/>
            <a:ext cx="1963803"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Ryan Richard</a:t>
            </a:r>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Iowa State</a:t>
            </a:r>
          </a:p>
        </p:txBody>
      </p:sp>
      <p:pic>
        <p:nvPicPr>
          <p:cNvPr id="106" name="Picture 105"/>
          <p:cNvPicPr>
            <a:picLocks/>
          </p:cNvPicPr>
          <p:nvPr/>
        </p:nvPicPr>
        <p:blipFill>
          <a:blip r:embed="rId21">
            <a:extLst/>
          </a:blip>
          <a:stretch>
            <a:fillRect/>
          </a:stretch>
        </p:blipFill>
        <p:spPr>
          <a:xfrm>
            <a:off x="265752" y="6978162"/>
            <a:ext cx="1546098" cy="2060378"/>
          </a:xfrm>
          <a:prstGeom prst="rect">
            <a:avLst/>
          </a:prstGeom>
        </p:spPr>
      </p:pic>
      <p:sp>
        <p:nvSpPr>
          <p:cNvPr id="107" name="Shape 194"/>
          <p:cNvSpPr/>
          <p:nvPr/>
        </p:nvSpPr>
        <p:spPr>
          <a:xfrm>
            <a:off x="68679" y="3788707"/>
            <a:ext cx="1963802" cy="613689"/>
          </a:xfrm>
          <a:prstGeom prst="rect">
            <a:avLst/>
          </a:prstGeom>
          <a:ln w="12700">
            <a:miter lim="400000"/>
          </a:ln>
          <a:extLst>
            <a:ext uri="{C572A759-6A51-4108-AA02-DFA0A04FC94B}">
              <ma14:wrappingTextBoxFlag xmlns="" xmlns:ma14="http://schemas.microsoft.com/office/mac/drawingml/2011/main" val="1"/>
            </a:ext>
          </a:extLst>
        </p:spPr>
        <p:txBody>
          <a:bodyPr lIns="72249" tIns="72249" rIns="72249" bIns="72249" anchor="ctr"/>
          <a:lstStyle/>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Jerome </a:t>
            </a:r>
            <a:r>
              <a:rPr sz="1707" dirty="0"/>
              <a:t>Gonthier</a:t>
            </a:r>
            <a:endParaRPr sz="1707" dirty="0"/>
          </a:p>
          <a:p>
            <a:pPr defTabSz="2799601">
              <a:defRPr sz="2200" i="0">
                <a:solidFill>
                  <a:srgbClr val="000000"/>
                </a:solidFill>
                <a:effectLst/>
                <a:latin typeface="Bodoni SvtyTwo OS ITC TT-Book"/>
                <a:ea typeface="Bodoni SvtyTwo OS ITC TT-Book"/>
                <a:cs typeface="Bodoni SvtyTwo OS ITC TT-Book"/>
                <a:sym typeface="Bodoni SvtyTwo OS ITC TT-Book"/>
              </a:defRPr>
            </a:pPr>
            <a:r>
              <a:rPr sz="1707" dirty="0"/>
              <a:t>Berkeley</a:t>
            </a:r>
          </a:p>
        </p:txBody>
      </p:sp>
      <p:sp>
        <p:nvSpPr>
          <p:cNvPr id="42" name="Title 4"/>
          <p:cNvSpPr txBox="1">
            <a:spLocks/>
          </p:cNvSpPr>
          <p:nvPr/>
        </p:nvSpPr>
        <p:spPr>
          <a:xfrm>
            <a:off x="254296" y="381000"/>
            <a:ext cx="11704320" cy="957090"/>
          </a:xfrm>
          <a:prstGeom prst="rect">
            <a:avLst/>
          </a:prstGeom>
        </p:spPr>
        <p:txBody>
          <a:bodyPr/>
          <a:lstStyle>
            <a:lvl1pPr algn="l" rtl="0" eaLnBrk="1" fontAlgn="base" hangingPunct="1">
              <a:spcBef>
                <a:spcPct val="0"/>
              </a:spcBef>
              <a:spcAft>
                <a:spcPct val="0"/>
              </a:spcAft>
              <a:defRPr sz="4800">
                <a:solidFill>
                  <a:schemeClr val="tx1"/>
                </a:solidFill>
                <a:latin typeface="+mj-lt"/>
                <a:ea typeface="+mj-ea"/>
                <a:cs typeface="+mj-cs"/>
                <a:sym typeface="Calibri Bold" charset="0"/>
              </a:defRPr>
            </a:lvl1pPr>
            <a:lvl2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2pPr>
            <a:lvl3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3pPr>
            <a:lvl4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4pPr>
            <a:lvl5pPr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5pPr>
            <a:lvl6pPr marL="4572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6pPr>
            <a:lvl7pPr marL="9144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7pPr>
            <a:lvl8pPr marL="13716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8pPr>
            <a:lvl9pPr marL="1828800" algn="l" rtl="0" eaLnBrk="1" fontAlgn="base" hangingPunct="1">
              <a:spcBef>
                <a:spcPct val="0"/>
              </a:spcBef>
              <a:spcAft>
                <a:spcPct val="0"/>
              </a:spcAft>
              <a:defRPr sz="4800">
                <a:solidFill>
                  <a:schemeClr val="tx1"/>
                </a:solidFill>
                <a:latin typeface="Calibri Bold" charset="0"/>
                <a:ea typeface="ヒラギノ角ゴ ProN W6" charset="0"/>
                <a:cs typeface="ヒラギノ角ゴ ProN W6" charset="0"/>
                <a:sym typeface="Calibri Bold" charset="0"/>
              </a:defRPr>
            </a:lvl9pPr>
          </a:lstStyle>
          <a:p>
            <a:r>
              <a:rPr lang="en-US" sz="5400" kern="0" smtClean="0"/>
              <a:t>Core Psi4 Contributors</a:t>
            </a:r>
            <a:endParaRPr lang="en-US" sz="5400" kern="0" dirty="0" smtClean="0"/>
          </a:p>
        </p:txBody>
      </p:sp>
    </p:spTree>
    <p:extLst>
      <p:ext uri="{BB962C8B-B14F-4D97-AF65-F5344CB8AC3E}">
        <p14:creationId xmlns:p14="http://schemas.microsoft.com/office/powerpoint/2010/main" val="234567149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2" name="Rectangle 4"/>
          <p:cNvSpPr>
            <a:spLocks noGrp="1" noChangeArrowheads="1"/>
          </p:cNvSpPr>
          <p:nvPr>
            <p:ph type="title"/>
          </p:nvPr>
        </p:nvSpPr>
        <p:spPr>
          <a:ln/>
        </p:spPr>
        <p:txBody>
          <a:bodyPr/>
          <a:lstStyle/>
          <a:p>
            <a:r>
              <a:rPr lang="en-US" altLang="en-US" sz="3600" b="1" dirty="0" smtClean="0">
                <a:latin typeface="Helvetica" panose="020B0604020202020204" pitchFamily="34" charset="0"/>
                <a:cs typeface="Helvetica" panose="020B0604020202020204" pitchFamily="34" charset="0"/>
                <a:sym typeface="Helvetica" panose="020B0604020202020204" pitchFamily="34" charset="0"/>
              </a:rPr>
              <a:t>Software Components Used by </a:t>
            </a:r>
            <a:r>
              <a:rPr lang="en-US" altLang="en-US" sz="4000" dirty="0" smtClean="0">
                <a:latin typeface="Optima" charset="0"/>
                <a:ea typeface="Optima" charset="0"/>
                <a:cs typeface="Optima" charset="0"/>
                <a:sym typeface="Optima" charset="0"/>
              </a:rPr>
              <a:t>PSI4</a:t>
            </a:r>
            <a:endParaRPr lang="en-US" altLang="en-US" sz="4000" dirty="0">
              <a:latin typeface="Optima" charset="0"/>
              <a:ea typeface="ヒラギノ角ゴ ProN W3" charset="0"/>
              <a:cs typeface="ヒラギノ角ゴ ProN W3" charset="0"/>
              <a:sym typeface="Optima" charset="0"/>
            </a:endParaRPr>
          </a:p>
        </p:txBody>
      </p:sp>
      <p:sp>
        <p:nvSpPr>
          <p:cNvPr id="7" name="Slide Number Placeholder 3"/>
          <p:cNvSpPr>
            <a:spLocks noGrp="1"/>
          </p:cNvSpPr>
          <p:nvPr>
            <p:ph type="sldNum" sz="quarter" idx="10"/>
          </p:nvPr>
        </p:nvSpPr>
        <p:spPr>
          <a:xfrm>
            <a:off x="12736513" y="9439275"/>
            <a:ext cx="268287" cy="254000"/>
          </a:xfrm>
          <a:prstGeom prst="rect">
            <a:avLst/>
          </a:prstGeom>
        </p:spPr>
        <p:txBody>
          <a:bodyPr/>
          <a:lstStyle/>
          <a:p>
            <a:fld id="{B4D54967-2E68-4B88-97AD-B0FA0780562C}" type="slidenum">
              <a:rPr lang="en-US" altLang="en-US"/>
              <a:pPr/>
              <a:t>40</a:t>
            </a:fld>
            <a:endParaRPr lang="en-US" altLang="en-US"/>
          </a:p>
        </p:txBody>
      </p:sp>
      <p:sp>
        <p:nvSpPr>
          <p:cNvPr id="12289" name="Rectangle 1"/>
          <p:cNvSpPr>
            <a:spLocks/>
          </p:cNvSpPr>
          <p:nvPr/>
        </p:nvSpPr>
        <p:spPr bwMode="auto">
          <a:xfrm>
            <a:off x="0" y="1676400"/>
            <a:ext cx="13017500" cy="8077200"/>
          </a:xfrm>
          <a:prstGeom prst="rect">
            <a:avLst/>
          </a:prstGeom>
          <a:solidFill>
            <a:schemeClr val="accent1"/>
          </a:solidFill>
          <a:ln w="25400" cap="flat">
            <a:solidFill>
              <a:srgbClr val="FFFFFF"/>
            </a:solidFill>
            <a:prstDash val="solid"/>
            <a:round/>
            <a:headEnd type="none" w="med" len="med"/>
            <a:tailEnd type="none" w="med" len="med"/>
          </a:ln>
        </p:spPr>
        <p:txBody>
          <a:bodyPr lIns="0" tIns="0" rIns="0" bIns="0"/>
          <a:lstStyle/>
          <a:p>
            <a:endParaRPr lang="en-US" sz="4200" smtClean="0"/>
          </a:p>
        </p:txBody>
      </p:sp>
      <p:sp>
        <p:nvSpPr>
          <p:cNvPr id="12290"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68C5C10D-C571-4260-A808-2C24E37161E6}"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40</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sp>
        <p:nvSpPr>
          <p:cNvPr id="12291" name="Rectangle 3"/>
          <p:cNvSpPr>
            <a:spLocks/>
          </p:cNvSpPr>
          <p:nvPr/>
        </p:nvSpPr>
        <p:spPr bwMode="auto">
          <a:xfrm>
            <a:off x="3149600" y="2438400"/>
            <a:ext cx="7543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marL="266700" indent="-266700"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spcBef>
                <a:spcPts val="800"/>
              </a:spcBef>
              <a:buSzPct val="85000"/>
              <a:buFontTx/>
              <a:buBlip>
                <a:blip r:embed="rId2"/>
              </a:buBlip>
            </a:pP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Libint</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(Valeev; integrals)</a:t>
            </a:r>
          </a:p>
          <a:p>
            <a:pPr>
              <a:spcBef>
                <a:spcPts val="800"/>
              </a:spcBef>
              <a:buSzPct val="85000"/>
              <a:buFontTx/>
              <a:buBlip>
                <a:blip r:embed="rId2"/>
              </a:buBlip>
            </a:pP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ERD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Flocke</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integrals)</a:t>
            </a:r>
          </a:p>
          <a:p>
            <a:pPr>
              <a:spcBef>
                <a:spcPts val="800"/>
              </a:spcBef>
              <a:buSzPct val="85000"/>
              <a:buFontTx/>
              <a:buBlip>
                <a:blip r:embed="rId2"/>
              </a:buBlip>
            </a:pP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libefp</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Kaliman</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&amp; Slipchenko; frag. potentials)</a:t>
            </a:r>
          </a:p>
          <a:p>
            <a:pPr>
              <a:spcBef>
                <a:spcPts val="800"/>
              </a:spcBef>
              <a:buSzPct val="85000"/>
              <a:buFontTx/>
              <a:buBlip>
                <a:blip r:embed="rId2"/>
              </a:buBlip>
            </a:pP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Optking</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(King; optimizer shared with Q-</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Chem</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a:t>
            </a:r>
          </a:p>
          <a:p>
            <a:pPr>
              <a:spcBef>
                <a:spcPts val="800"/>
              </a:spcBef>
              <a:buSzPct val="85000"/>
              <a:buFontTx/>
              <a:buBlip>
                <a:blip r:embed="rId2"/>
              </a:buBlip>
            </a:pP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PubChem (NIH; structure look-up)</a:t>
            </a:r>
          </a:p>
          <a:p>
            <a:pPr>
              <a:spcBef>
                <a:spcPts val="800"/>
              </a:spcBef>
              <a:buSzPct val="85000"/>
              <a:buFontTx/>
              <a:buBlip>
                <a:blip r:embed="rId2"/>
              </a:buBlip>
            </a:pP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DFTD3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Grimme</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dispersion corr.)</a:t>
            </a:r>
          </a:p>
          <a:p>
            <a:pPr>
              <a:spcBef>
                <a:spcPts val="800"/>
              </a:spcBef>
              <a:buSzPct val="85000"/>
              <a:buFontTx/>
              <a:buBlip>
                <a:blip r:embed="rId2"/>
              </a:buBlip>
            </a:pP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MRCC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Kállay</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arb</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order CC/CI)</a:t>
            </a:r>
          </a:p>
          <a:p>
            <a:pPr>
              <a:spcBef>
                <a:spcPts val="800"/>
              </a:spcBef>
              <a:buSzPct val="85000"/>
              <a:buFontTx/>
              <a:buBlip>
                <a:blip r:embed="rId2"/>
              </a:buBlip>
            </a:pP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Molden</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Schaftenaar</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orb., density visualization)</a:t>
            </a:r>
          </a:p>
          <a:p>
            <a:pPr>
              <a:spcBef>
                <a:spcPts val="800"/>
              </a:spcBef>
              <a:buSzPct val="85000"/>
              <a:buFontTx/>
              <a:buBlip>
                <a:blip r:embed="rId2"/>
              </a:buBlip>
            </a:pP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WebMO</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(Schmidt and </a:t>
            </a:r>
            <a:r>
              <a:rPr lang="en-US" altLang="en-US" sz="2600" dirty="0" err="1" smtClean="0">
                <a:solidFill>
                  <a:srgbClr val="000000"/>
                </a:solidFill>
                <a:latin typeface="Helvetica" panose="020B0604020202020204" pitchFamily="34" charset="0"/>
                <a:cs typeface="Helvetica" panose="020B0604020202020204" pitchFamily="34" charset="0"/>
                <a:sym typeface="Helvetica" panose="020B0604020202020204" pitchFamily="34" charset="0"/>
              </a:rPr>
              <a:t>Polik</a:t>
            </a:r>
            <a:r>
              <a:rPr lang="en-US" altLang="en-US" sz="2600" dirty="0" smtClean="0">
                <a:solidFill>
                  <a:srgbClr val="000000"/>
                </a:solidFill>
                <a:latin typeface="Helvetica" panose="020B0604020202020204" pitchFamily="34" charset="0"/>
                <a:cs typeface="Helvetica" panose="020B0604020202020204" pitchFamily="34" charset="0"/>
                <a:sym typeface="Helvetica" panose="020B0604020202020204" pitchFamily="34" charset="0"/>
              </a:rPr>
              <a:t>; visualization)</a:t>
            </a:r>
          </a:p>
        </p:txBody>
      </p:sp>
      <p:sp>
        <p:nvSpPr>
          <p:cNvPr id="12293" name="Rectangle 5"/>
          <p:cNvSpPr>
            <a:spLocks/>
          </p:cNvSpPr>
          <p:nvPr/>
        </p:nvSpPr>
        <p:spPr bwMode="auto">
          <a:xfrm>
            <a:off x="3848100" y="2870200"/>
            <a:ext cx="5435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50800" tIns="50800" rIns="50800" bIns="50800" anchor="ctr"/>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endParaRPr lang="en-US" altLang="en-US" sz="2900" b="1" dirty="0" smtClean="0">
              <a:solidFill>
                <a:srgbClr val="000000"/>
              </a:solidFill>
              <a:effectLst>
                <a:outerShdw blurRad="38100" dist="38100" dir="2700000" algn="tl">
                  <a:srgbClr val="C0C0C0"/>
                </a:outerShdw>
              </a:effectLst>
              <a:latin typeface="Helvetica" panose="020B0604020202020204" pitchFamily="34" charset="0"/>
              <a:cs typeface="Helvetica" panose="020B0604020202020204" pitchFamily="34" charset="0"/>
              <a:sym typeface="Helvetica" panose="020B0604020202020204" pitchFamily="34" charset="0"/>
            </a:endParaRPr>
          </a:p>
        </p:txBody>
      </p:sp>
    </p:spTree>
    <p:extLst>
      <p:ext uri="{BB962C8B-B14F-4D97-AF65-F5344CB8AC3E}">
        <p14:creationId xmlns:p14="http://schemas.microsoft.com/office/powerpoint/2010/main" val="854181039"/>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4" name="Slide Number Placeholder 3"/>
          <p:cNvSpPr>
            <a:spLocks noGrp="1"/>
          </p:cNvSpPr>
          <p:nvPr>
            <p:ph type="sldNum" sz="quarter" idx="10"/>
          </p:nvPr>
        </p:nvSpPr>
        <p:spPr>
          <a:xfrm>
            <a:off x="12736513" y="9439275"/>
            <a:ext cx="268287" cy="254000"/>
          </a:xfrm>
          <a:prstGeom prst="rect">
            <a:avLst/>
          </a:prstGeom>
        </p:spPr>
        <p:txBody>
          <a:bodyPr/>
          <a:lstStyle/>
          <a:p>
            <a:pPr>
              <a:defRPr/>
            </a:pPr>
            <a:fld id="{56476E00-8313-FE4E-9E8D-AB87FA8F3926}" type="slidenum">
              <a:rPr lang="en-US" smtClean="0">
                <a:solidFill>
                  <a:srgbClr val="FFFFFF"/>
                </a:solidFill>
              </a:rPr>
              <a:pPr>
                <a:defRPr/>
              </a:pPr>
              <a:t>41</a:t>
            </a:fld>
            <a:endParaRPr lang="en-US">
              <a:solidFill>
                <a:srgbClr val="FFFFFF"/>
              </a:solidFill>
            </a:endParaRPr>
          </a:p>
        </p:txBody>
      </p:sp>
      <p:sp>
        <p:nvSpPr>
          <p:cNvPr id="7" name="TextBox 6"/>
          <p:cNvSpPr txBox="1"/>
          <p:nvPr/>
        </p:nvSpPr>
        <p:spPr>
          <a:xfrm>
            <a:off x="269090" y="7138842"/>
            <a:ext cx="4976259" cy="962313"/>
          </a:xfrm>
          <a:prstGeom prst="rect">
            <a:avLst/>
          </a:prstGeom>
          <a:noFill/>
        </p:spPr>
        <p:txBody>
          <a:bodyPr wrap="square" lIns="130046" tIns="65023" rIns="130046" bIns="65023" rtlCol="0" anchor="ctr">
            <a:spAutoFit/>
          </a:bodyPr>
          <a:lstStyle/>
          <a:p>
            <a:pPr algn="l"/>
            <a:r>
              <a:rPr lang="en-US" sz="1800" dirty="0" smtClean="0">
                <a:latin typeface="+mn-lt"/>
              </a:rPr>
              <a:t>E. G. </a:t>
            </a:r>
            <a:r>
              <a:rPr lang="en-US" sz="1800" dirty="0" err="1" smtClean="0">
                <a:latin typeface="+mn-lt"/>
              </a:rPr>
              <a:t>Hohenstein</a:t>
            </a:r>
            <a:r>
              <a:rPr lang="en-US" sz="1800" dirty="0" smtClean="0">
                <a:latin typeface="+mn-lt"/>
              </a:rPr>
              <a:t>, R. M. Parrish, C. D. Sherrill, J. M. </a:t>
            </a:r>
            <a:r>
              <a:rPr lang="en-US" sz="1800" dirty="0" err="1" smtClean="0">
                <a:latin typeface="+mn-lt"/>
              </a:rPr>
              <a:t>Turney</a:t>
            </a:r>
            <a:r>
              <a:rPr lang="en-US" sz="1800" dirty="0" smtClean="0">
                <a:latin typeface="+mn-lt"/>
              </a:rPr>
              <a:t>, and H. F. Schaefer, </a:t>
            </a:r>
            <a:r>
              <a:rPr lang="en-US" sz="1800" i="1" dirty="0" smtClean="0">
                <a:latin typeface="+mn-lt"/>
              </a:rPr>
              <a:t>J. Chem. Phys.</a:t>
            </a:r>
            <a:r>
              <a:rPr lang="en-US" sz="1800" dirty="0" smtClean="0">
                <a:latin typeface="+mn-lt"/>
              </a:rPr>
              <a:t> </a:t>
            </a:r>
            <a:r>
              <a:rPr lang="en-US" sz="1800" b="1" dirty="0" smtClean="0">
                <a:latin typeface="+mn-lt"/>
              </a:rPr>
              <a:t>135</a:t>
            </a:r>
            <a:r>
              <a:rPr lang="en-US" sz="1800" dirty="0" smtClean="0">
                <a:latin typeface="+mn-lt"/>
              </a:rPr>
              <a:t>, 174107 (2011)</a:t>
            </a:r>
            <a:endParaRPr lang="en-US" sz="1800" dirty="0">
              <a:latin typeface="+mn-lt"/>
            </a:endParaRPr>
          </a:p>
        </p:txBody>
      </p:sp>
      <p:pic>
        <p:nvPicPr>
          <p:cNvPr id="8" name="Picture 1"/>
          <p:cNvPicPr>
            <a:picLocks noChangeAspect="1" noChangeArrowheads="1"/>
          </p:cNvPicPr>
          <p:nvPr/>
        </p:nvPicPr>
        <p:blipFill>
          <a:blip r:embed="rId2" cstate="print"/>
          <a:srcRect/>
          <a:stretch>
            <a:fillRect/>
          </a:stretch>
        </p:blipFill>
        <p:spPr bwMode="auto">
          <a:xfrm>
            <a:off x="9398000" y="2662993"/>
            <a:ext cx="3929063" cy="3929063"/>
          </a:xfrm>
          <a:prstGeom prst="rect">
            <a:avLst/>
          </a:prstGeom>
          <a:noFill/>
          <a:ln w="12700">
            <a:noFill/>
            <a:miter lim="800000"/>
            <a:headEnd/>
            <a:tailEnd/>
          </a:ln>
        </p:spPr>
      </p:pic>
      <p:sp>
        <p:nvSpPr>
          <p:cNvPr id="3" name="TextBox 2"/>
          <p:cNvSpPr txBox="1"/>
          <p:nvPr/>
        </p:nvSpPr>
        <p:spPr>
          <a:xfrm>
            <a:off x="8517838" y="6314011"/>
            <a:ext cx="2097049" cy="584775"/>
          </a:xfrm>
          <a:prstGeom prst="rect">
            <a:avLst/>
          </a:prstGeom>
          <a:noFill/>
        </p:spPr>
        <p:txBody>
          <a:bodyPr wrap="none" rtlCol="0">
            <a:spAutoFit/>
          </a:bodyPr>
          <a:lstStyle/>
          <a:p>
            <a:r>
              <a:rPr lang="en-US" sz="3200" dirty="0" smtClean="0">
                <a:latin typeface="+mn-lt"/>
              </a:rPr>
              <a:t>4x speedup</a:t>
            </a:r>
            <a:endParaRPr lang="en-US" sz="3200" dirty="0">
              <a:latin typeface="+mn-lt"/>
            </a:endParaRPr>
          </a:p>
        </p:txBody>
      </p:sp>
      <p:sp>
        <p:nvSpPr>
          <p:cNvPr id="9" name="Rectangle 8"/>
          <p:cNvSpPr>
            <a:spLocks/>
          </p:cNvSpPr>
          <p:nvPr/>
        </p:nvSpPr>
        <p:spPr bwMode="auto">
          <a:xfrm>
            <a:off x="7700216" y="7138842"/>
            <a:ext cx="4669583" cy="1471758"/>
          </a:xfrm>
          <a:prstGeom prst="rect">
            <a:avLst/>
          </a:prstGeom>
          <a:noFill/>
          <a:ln w="12700">
            <a:noFill/>
            <a:miter lim="800000"/>
            <a:headEnd/>
            <a:tailEnd/>
          </a:ln>
        </p:spPr>
        <p:txBody>
          <a:bodyPr lIns="0" tIns="0" rIns="0" bIns="0" anchor="ctr"/>
          <a:lstStyle/>
          <a:p>
            <a:pPr algn="l"/>
            <a:r>
              <a:rPr lang="en-US" sz="1800" dirty="0" smtClean="0">
                <a:latin typeface="+mn-lt"/>
                <a:ea typeface="Gill Sans" charset="0"/>
                <a:cs typeface="Gill Sans" charset="0"/>
              </a:rPr>
              <a:t>A.E. </a:t>
            </a:r>
            <a:r>
              <a:rPr lang="en-US" sz="1800" dirty="0" err="1" smtClean="0">
                <a:latin typeface="+mn-lt"/>
                <a:ea typeface="Gill Sans" charset="0"/>
                <a:cs typeface="Gill Sans" charset="0"/>
              </a:rPr>
              <a:t>DePrince</a:t>
            </a:r>
            <a:r>
              <a:rPr lang="en-US" sz="1800" dirty="0" smtClean="0">
                <a:latin typeface="+mn-lt"/>
                <a:ea typeface="Gill Sans" charset="0"/>
                <a:cs typeface="Gill Sans" charset="0"/>
              </a:rPr>
              <a:t> and C. D. Sherrill,  </a:t>
            </a:r>
            <a:r>
              <a:rPr lang="en-US" sz="1800" i="1" dirty="0" smtClean="0">
                <a:latin typeface="+mn-lt"/>
                <a:ea typeface="Gill Sans" charset="0"/>
                <a:cs typeface="Gill Sans" charset="0"/>
              </a:rPr>
              <a:t>J. Chem. Theory </a:t>
            </a:r>
            <a:r>
              <a:rPr lang="en-US" sz="1800" i="1" dirty="0" err="1" smtClean="0">
                <a:latin typeface="+mn-lt"/>
                <a:ea typeface="Gill Sans" charset="0"/>
                <a:cs typeface="Gill Sans" charset="0"/>
              </a:rPr>
              <a:t>Comput</a:t>
            </a:r>
            <a:r>
              <a:rPr lang="en-US" sz="1800" dirty="0" smtClean="0">
                <a:latin typeface="+mn-lt"/>
                <a:ea typeface="Gill Sans" charset="0"/>
                <a:cs typeface="Gill Sans" charset="0"/>
              </a:rPr>
              <a:t>. </a:t>
            </a:r>
            <a:r>
              <a:rPr lang="en-US" sz="1800" b="1" dirty="0" smtClean="0">
                <a:latin typeface="+mn-lt"/>
                <a:ea typeface="Gill Sans" charset="0"/>
                <a:cs typeface="Gill Sans" charset="0"/>
              </a:rPr>
              <a:t>9</a:t>
            </a:r>
            <a:r>
              <a:rPr lang="en-US" sz="1800" dirty="0" smtClean="0">
                <a:latin typeface="+mn-lt"/>
                <a:ea typeface="Gill Sans" charset="0"/>
                <a:cs typeface="Gill Sans" charset="0"/>
              </a:rPr>
              <a:t>, 2687-2696 (2013)</a:t>
            </a:r>
          </a:p>
          <a:p>
            <a:pPr algn="l"/>
            <a:r>
              <a:rPr lang="en-US" sz="1800" dirty="0" smtClean="0">
                <a:latin typeface="+mn-lt"/>
                <a:ea typeface="Gill Sans" charset="0"/>
                <a:cs typeface="Gill Sans" charset="0"/>
              </a:rPr>
              <a:t>M. R. Kennedy, A. Ringer McDonald, A. E. DePrince, M. S. Marshal, R. Podeszwa, and C. D. Sherrill, </a:t>
            </a:r>
            <a:r>
              <a:rPr lang="en-US" sz="1800" i="1" dirty="0" smtClean="0">
                <a:latin typeface="+mn-lt"/>
                <a:ea typeface="Gill Sans" charset="0"/>
                <a:cs typeface="Gill Sans" charset="0"/>
              </a:rPr>
              <a:t>J. Chem. Phys</a:t>
            </a:r>
            <a:r>
              <a:rPr lang="en-US" sz="1800" dirty="0" smtClean="0">
                <a:latin typeface="+mn-lt"/>
                <a:ea typeface="Gill Sans" charset="0"/>
                <a:cs typeface="Gill Sans" charset="0"/>
              </a:rPr>
              <a:t>. </a:t>
            </a:r>
            <a:r>
              <a:rPr lang="en-US" sz="1800" b="1" dirty="0" smtClean="0">
                <a:latin typeface="+mn-lt"/>
                <a:ea typeface="Gill Sans" charset="0"/>
                <a:cs typeface="Gill Sans" charset="0"/>
              </a:rPr>
              <a:t>140</a:t>
            </a:r>
            <a:r>
              <a:rPr lang="en-US" sz="1800" dirty="0" smtClean="0">
                <a:latin typeface="+mn-lt"/>
                <a:ea typeface="Gill Sans" charset="0"/>
                <a:cs typeface="Gill Sans" charset="0"/>
              </a:rPr>
              <a:t>, 1211104 (2014)</a:t>
            </a:r>
          </a:p>
        </p:txBody>
      </p:sp>
      <p:sp>
        <p:nvSpPr>
          <p:cNvPr id="6" name="TextBox 5"/>
          <p:cNvSpPr txBox="1"/>
          <p:nvPr/>
        </p:nvSpPr>
        <p:spPr>
          <a:xfrm>
            <a:off x="8082623" y="2469195"/>
            <a:ext cx="2967479" cy="584775"/>
          </a:xfrm>
          <a:prstGeom prst="rect">
            <a:avLst/>
          </a:prstGeom>
          <a:noFill/>
        </p:spPr>
        <p:txBody>
          <a:bodyPr wrap="none" rtlCol="0">
            <a:spAutoFit/>
          </a:bodyPr>
          <a:lstStyle/>
          <a:p>
            <a:r>
              <a:rPr lang="en-US" sz="3200" b="1" dirty="0" smtClean="0">
                <a:latin typeface="+mn-lt"/>
              </a:rPr>
              <a:t>DF-FNO-CCSD(T)</a:t>
            </a:r>
            <a:endParaRPr lang="en-US" sz="3200" b="1" dirty="0">
              <a:latin typeface="+mn-lt"/>
            </a:endParaRPr>
          </a:p>
        </p:txBody>
      </p:sp>
      <p:sp>
        <p:nvSpPr>
          <p:cNvPr id="10" name="TextBox 9"/>
          <p:cNvSpPr txBox="1"/>
          <p:nvPr/>
        </p:nvSpPr>
        <p:spPr>
          <a:xfrm>
            <a:off x="2757219" y="2469195"/>
            <a:ext cx="1614737" cy="584775"/>
          </a:xfrm>
          <a:prstGeom prst="rect">
            <a:avLst/>
          </a:prstGeom>
          <a:noFill/>
        </p:spPr>
        <p:txBody>
          <a:bodyPr wrap="square" rtlCol="0">
            <a:spAutoFit/>
          </a:bodyPr>
          <a:lstStyle/>
          <a:p>
            <a:r>
              <a:rPr lang="en-US" sz="3200" b="1" dirty="0" smtClean="0">
                <a:latin typeface="+mn-lt"/>
              </a:rPr>
              <a:t>DF-SAPT</a:t>
            </a:r>
            <a:endParaRPr lang="en-US" sz="3200" b="1" dirty="0">
              <a:latin typeface="+mn-lt"/>
            </a:endParaRPr>
          </a:p>
        </p:txBody>
      </p:sp>
      <p:sp>
        <p:nvSpPr>
          <p:cNvPr id="12" name="TextBox 11"/>
          <p:cNvSpPr txBox="1"/>
          <p:nvPr/>
        </p:nvSpPr>
        <p:spPr>
          <a:xfrm>
            <a:off x="207979" y="6375567"/>
            <a:ext cx="5098480" cy="461665"/>
          </a:xfrm>
          <a:prstGeom prst="rect">
            <a:avLst/>
          </a:prstGeom>
          <a:noFill/>
        </p:spPr>
        <p:txBody>
          <a:bodyPr wrap="square" rtlCol="0">
            <a:spAutoFit/>
          </a:bodyPr>
          <a:lstStyle/>
          <a:p>
            <a:r>
              <a:rPr lang="en-US" sz="2400" dirty="0" smtClean="0">
                <a:latin typeface="+mn-lt"/>
              </a:rPr>
              <a:t>Largest reported SAPT0 computation</a:t>
            </a:r>
            <a:endParaRPr lang="en-US" sz="2400" dirty="0">
              <a:latin typeface="+mn-lt"/>
            </a:endParaRPr>
          </a:p>
        </p:txBody>
      </p:sp>
      <p:pic>
        <p:nvPicPr>
          <p:cNvPr id="3074" name="Picture 2" descr="http://mtzweb.stanford.edu/mtz/sites/default/files/styles/square_thumbnail/public/picture-66-1330590071.jpg?itok=nia0zA3J"/>
          <p:cNvPicPr>
            <a:picLocks noChangeAspect="1" noChangeArrowheads="1"/>
          </p:cNvPicPr>
          <p:nvPr/>
        </p:nvPicPr>
        <p:blipFill rotWithShape="1">
          <a:blip r:embed="rId3">
            <a:extLst>
              <a:ext uri="{28A0092B-C50C-407E-A947-70E740481C1C}">
                <a14:useLocalDpi xmlns:a14="http://schemas.microsoft.com/office/drawing/2010/main" val="0"/>
              </a:ext>
            </a:extLst>
          </a:blip>
          <a:srcRect l="6082" t="-1143" r="7224" b="1143"/>
          <a:stretch/>
        </p:blipFill>
        <p:spPr bwMode="auto">
          <a:xfrm>
            <a:off x="4445000" y="3135895"/>
            <a:ext cx="1905626" cy="219810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Dr. A. Eugene DePrince II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1978" y="3203875"/>
            <a:ext cx="1893239" cy="213012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4371956" y="5404778"/>
            <a:ext cx="2129421" cy="461665"/>
          </a:xfrm>
          <a:prstGeom prst="rect">
            <a:avLst/>
          </a:prstGeom>
          <a:noFill/>
        </p:spPr>
        <p:txBody>
          <a:bodyPr wrap="square" rtlCol="0">
            <a:spAutoFit/>
          </a:bodyPr>
          <a:lstStyle/>
          <a:p>
            <a:pPr algn="l"/>
            <a:r>
              <a:rPr lang="en-US" sz="2400" dirty="0" smtClean="0">
                <a:latin typeface="+mn-lt"/>
              </a:rPr>
              <a:t>Ed Hohenstein</a:t>
            </a:r>
            <a:endParaRPr lang="en-US" sz="2400" dirty="0">
              <a:latin typeface="+mn-lt"/>
            </a:endParaRPr>
          </a:p>
        </p:txBody>
      </p:sp>
      <p:sp>
        <p:nvSpPr>
          <p:cNvPr id="15" name="TextBox 14"/>
          <p:cNvSpPr txBox="1"/>
          <p:nvPr/>
        </p:nvSpPr>
        <p:spPr>
          <a:xfrm>
            <a:off x="7268579" y="5413924"/>
            <a:ext cx="2434221" cy="466864"/>
          </a:xfrm>
          <a:prstGeom prst="rect">
            <a:avLst/>
          </a:prstGeom>
          <a:noFill/>
        </p:spPr>
        <p:txBody>
          <a:bodyPr wrap="square" rtlCol="0">
            <a:spAutoFit/>
          </a:bodyPr>
          <a:lstStyle/>
          <a:p>
            <a:pPr algn="l"/>
            <a:r>
              <a:rPr lang="en-US" sz="2400" dirty="0" smtClean="0">
                <a:latin typeface="+mn-lt"/>
              </a:rPr>
              <a:t>Eugene DePrince </a:t>
            </a:r>
            <a:endParaRPr lang="en-US" sz="2400" dirty="0">
              <a:latin typeface="+mn-lt"/>
            </a:endParaRPr>
          </a:p>
        </p:txBody>
      </p:sp>
      <p:pic>
        <p:nvPicPr>
          <p:cNvPr id="16" name="Content Placeholder 10"/>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7247" t="6211" r="13416" b="6998"/>
          <a:stretch/>
        </p:blipFill>
        <p:spPr bwMode="auto">
          <a:xfrm>
            <a:off x="207979" y="3086444"/>
            <a:ext cx="3816162" cy="3131007"/>
          </a:xfrm>
          <a:prstGeom prst="rect">
            <a:avLst/>
          </a:prstGeom>
          <a:noFill/>
          <a:ln w="9525">
            <a:noFill/>
            <a:miter lim="800000"/>
            <a:headEnd/>
            <a:tailEnd/>
          </a:ln>
          <a:effectLst/>
        </p:spPr>
      </p:pic>
    </p:spTree>
    <p:extLst>
      <p:ext uri="{BB962C8B-B14F-4D97-AF65-F5344CB8AC3E}">
        <p14:creationId xmlns:p14="http://schemas.microsoft.com/office/powerpoint/2010/main" val="3571413503"/>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pPr eaLnBrk="1" hangingPunct="1"/>
            <a:r>
              <a:rPr lang="en-US" altLang="en-US" sz="5400" dirty="0"/>
              <a:t>Crystal Structure of Benzene</a:t>
            </a:r>
          </a:p>
        </p:txBody>
      </p:sp>
      <p:pic>
        <p:nvPicPr>
          <p:cNvPr id="3075" name="Picture 3" descr="crystal_struct"/>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938508" y="2043619"/>
            <a:ext cx="5378755" cy="6517875"/>
          </a:xfrm>
          <a:noFill/>
        </p:spPr>
      </p:pic>
      <p:pic>
        <p:nvPicPr>
          <p:cNvPr id="3076" name="Picture 4" descr="crystal-pairs"/>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559551" y="3077916"/>
            <a:ext cx="5882606" cy="5483578"/>
          </a:xfrm>
          <a:noFill/>
        </p:spPr>
      </p:pic>
      <p:sp>
        <p:nvSpPr>
          <p:cNvPr id="3077" name="Text Box 5"/>
          <p:cNvSpPr txBox="1">
            <a:spLocks noChangeArrowheads="1"/>
          </p:cNvSpPr>
          <p:nvPr/>
        </p:nvSpPr>
        <p:spPr bwMode="auto">
          <a:xfrm>
            <a:off x="960550" y="8902420"/>
            <a:ext cx="9091271" cy="398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r>
              <a:rPr lang="en-US" altLang="en-US" sz="1991">
                <a:solidFill>
                  <a:schemeClr val="tx2"/>
                </a:solidFill>
              </a:rPr>
              <a:t>W. B. Schweizer and J. D. Dunitz, </a:t>
            </a:r>
            <a:r>
              <a:rPr lang="en-US" altLang="en-US" sz="1991" i="1">
                <a:solidFill>
                  <a:schemeClr val="tx2"/>
                </a:solidFill>
              </a:rPr>
              <a:t>J. Chem. Theory and Comput</a:t>
            </a:r>
            <a:r>
              <a:rPr lang="en-US" altLang="en-US" sz="1991">
                <a:solidFill>
                  <a:schemeClr val="tx2"/>
                </a:solidFill>
              </a:rPr>
              <a:t>. </a:t>
            </a:r>
            <a:r>
              <a:rPr lang="en-US" altLang="en-US" sz="1991" b="1">
                <a:solidFill>
                  <a:schemeClr val="tx2"/>
                </a:solidFill>
              </a:rPr>
              <a:t>2</a:t>
            </a:r>
            <a:r>
              <a:rPr lang="en-US" altLang="en-US" sz="1991">
                <a:solidFill>
                  <a:schemeClr val="tx2"/>
                </a:solidFill>
              </a:rPr>
              <a:t>, 288 (2006)</a:t>
            </a:r>
          </a:p>
        </p:txBody>
      </p:sp>
    </p:spTree>
    <p:extLst>
      <p:ext uri="{BB962C8B-B14F-4D97-AF65-F5344CB8AC3E}">
        <p14:creationId xmlns:p14="http://schemas.microsoft.com/office/powerpoint/2010/main" val="374491195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Dimers and Trimers from the Crystal</a:t>
            </a:r>
            <a:endParaRPr lang="en-US" dirty="0"/>
          </a:p>
        </p:txBody>
      </p:sp>
      <p:sp>
        <p:nvSpPr>
          <p:cNvPr id="5" name="Slide Number Placeholder 4"/>
          <p:cNvSpPr>
            <a:spLocks noGrp="1"/>
          </p:cNvSpPr>
          <p:nvPr>
            <p:ph type="sldNum" sz="quarter" idx="10"/>
          </p:nvPr>
        </p:nvSpPr>
        <p:spPr/>
        <p:txBody>
          <a:bodyPr/>
          <a:lstStyle/>
          <a:p>
            <a:pPr>
              <a:defRPr/>
            </a:pPr>
            <a:fld id="{2944562D-1F97-B64C-B562-A74CC70B6E30}" type="slidenum">
              <a:rPr lang="en-US" smtClean="0">
                <a:solidFill>
                  <a:srgbClr val="FFFFFF"/>
                </a:solidFill>
              </a:rPr>
              <a:pPr>
                <a:defRPr/>
              </a:pPr>
              <a:t>43</a:t>
            </a:fld>
            <a:endParaRPr lang="en-US">
              <a:solidFill>
                <a:srgbClr val="FFFFFF"/>
              </a:solidFill>
            </a:endParaRPr>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l="980" t="17637" r="-980" b="-17935"/>
          <a:stretch/>
        </p:blipFill>
        <p:spPr>
          <a:xfrm>
            <a:off x="-17669" y="1678608"/>
            <a:ext cx="13411200" cy="13000590"/>
          </a:xfrm>
          <a:prstGeom prst="rect">
            <a:avLst/>
          </a:prstGeom>
        </p:spPr>
      </p:pic>
    </p:spTree>
    <p:extLst>
      <p:ext uri="{BB962C8B-B14F-4D97-AF65-F5344CB8AC3E}">
        <p14:creationId xmlns:p14="http://schemas.microsoft.com/office/powerpoint/2010/main" val="3862905175"/>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Estimating the Lattice Energy </a:t>
            </a:r>
          </a:p>
        </p:txBody>
      </p:sp>
      <p:sp>
        <p:nvSpPr>
          <p:cNvPr id="3" name="Content Placeholder 2"/>
          <p:cNvSpPr>
            <a:spLocks noGrp="1"/>
          </p:cNvSpPr>
          <p:nvPr>
            <p:ph idx="1"/>
          </p:nvPr>
        </p:nvSpPr>
        <p:spPr>
          <a:xfrm>
            <a:off x="330201" y="1703388"/>
            <a:ext cx="12458699" cy="5992812"/>
          </a:xfrm>
        </p:spPr>
        <p:txBody>
          <a:bodyPr>
            <a:normAutofit/>
          </a:bodyPr>
          <a:lstStyle/>
          <a:p>
            <a:r>
              <a:rPr lang="en-US" dirty="0" smtClean="0"/>
              <a:t>Build up lattice energy through summing 2-body (dimer) and 3-body (</a:t>
            </a:r>
            <a:r>
              <a:rPr lang="en-US" dirty="0" err="1" smtClean="0"/>
              <a:t>trimer</a:t>
            </a:r>
            <a:r>
              <a:rPr lang="en-US" dirty="0" smtClean="0"/>
              <a:t>) contributions</a:t>
            </a:r>
          </a:p>
          <a:p>
            <a:r>
              <a:rPr lang="en-US" dirty="0" smtClean="0"/>
              <a:t>Dimer contributions can be computed using CCSD(T)</a:t>
            </a:r>
          </a:p>
          <a:p>
            <a:r>
              <a:rPr lang="en-US" dirty="0" smtClean="0"/>
              <a:t>Closest </a:t>
            </a:r>
            <a:r>
              <a:rPr lang="en-US" dirty="0" err="1" smtClean="0"/>
              <a:t>trimers</a:t>
            </a:r>
            <a:r>
              <a:rPr lang="en-US" dirty="0" smtClean="0"/>
              <a:t> can be computed using CCSD(T) with our new DF-FNO-CCSD(T) code</a:t>
            </a:r>
          </a:p>
          <a:p>
            <a:r>
              <a:rPr lang="en-US" dirty="0" smtClean="0"/>
              <a:t>Long-range </a:t>
            </a:r>
            <a:r>
              <a:rPr lang="en-US" dirty="0" err="1" smtClean="0"/>
              <a:t>trimers</a:t>
            </a:r>
            <a:r>
              <a:rPr lang="en-US" dirty="0" smtClean="0"/>
              <a:t> can be estimated using MP2: captures 3-body induction but misses 3-body dispersion</a:t>
            </a:r>
          </a:p>
          <a:p>
            <a:r>
              <a:rPr lang="en-US" dirty="0" smtClean="0"/>
              <a:t>Estimate missing long-range dispersion using </a:t>
            </a:r>
            <a:r>
              <a:rPr lang="en-US" dirty="0" err="1" smtClean="0"/>
              <a:t>Axilrod</a:t>
            </a:r>
            <a:r>
              <a:rPr lang="en-US" dirty="0" smtClean="0"/>
              <a:t>-Teller-Muto expression</a:t>
            </a:r>
            <a:endParaRPr lang="en-US" dirty="0"/>
          </a:p>
        </p:txBody>
      </p:sp>
      <p:sp>
        <p:nvSpPr>
          <p:cNvPr id="4" name="Slide Number Placeholder 3"/>
          <p:cNvSpPr>
            <a:spLocks noGrp="1"/>
          </p:cNvSpPr>
          <p:nvPr>
            <p:ph type="sldNum" sz="quarter" idx="4294967295"/>
          </p:nvPr>
        </p:nvSpPr>
        <p:spPr>
          <a:xfrm>
            <a:off x="12693650" y="9439275"/>
            <a:ext cx="268288" cy="254000"/>
          </a:xfrm>
          <a:prstGeom prst="rect">
            <a:avLst/>
          </a:prstGeom>
        </p:spPr>
        <p:txBody>
          <a:bodyPr/>
          <a:lstStyle/>
          <a:p>
            <a:pPr>
              <a:defRPr/>
            </a:pPr>
            <a:fld id="{56476E00-8313-FE4E-9E8D-AB87FA8F3926}" type="slidenum">
              <a:rPr lang="en-US" smtClean="0"/>
              <a:pPr>
                <a:defRPr/>
              </a:pPr>
              <a:t>44</a:t>
            </a:fld>
            <a:endParaRPr lang="en-US"/>
          </a:p>
        </p:txBody>
      </p:sp>
      <p:pic>
        <p:nvPicPr>
          <p:cNvPr id="5" name="Picture 4"/>
          <p:cNvPicPr>
            <a:picLocks noChangeAspect="1"/>
          </p:cNvPicPr>
          <p:nvPr/>
        </p:nvPicPr>
        <p:blipFill>
          <a:blip r:embed="rId2"/>
          <a:stretch>
            <a:fillRect/>
          </a:stretch>
        </p:blipFill>
        <p:spPr>
          <a:xfrm>
            <a:off x="2463801" y="7543801"/>
            <a:ext cx="7077074" cy="1213906"/>
          </a:xfrm>
          <a:prstGeom prst="rect">
            <a:avLst/>
          </a:prstGeom>
        </p:spPr>
      </p:pic>
    </p:spTree>
    <p:extLst>
      <p:ext uri="{BB962C8B-B14F-4D97-AF65-F5344CB8AC3E}">
        <p14:creationId xmlns:p14="http://schemas.microsoft.com/office/powerpoint/2010/main" val="3952378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noChangeArrowheads="1"/>
          </p:cNvPicPr>
          <p:nvPr/>
        </p:nvPicPr>
        <p:blipFill>
          <a:blip r:embed="rId2" cstate="print"/>
          <a:srcRect/>
          <a:stretch>
            <a:fillRect/>
          </a:stretch>
        </p:blipFill>
        <p:spPr bwMode="auto">
          <a:xfrm>
            <a:off x="7747000" y="-215900"/>
            <a:ext cx="5588001" cy="5588001"/>
          </a:xfrm>
          <a:prstGeom prst="rect">
            <a:avLst/>
          </a:prstGeom>
          <a:noFill/>
          <a:ln w="12700">
            <a:noFill/>
            <a:miter lim="800000"/>
            <a:headEnd/>
            <a:tailEnd/>
          </a:ln>
        </p:spPr>
      </p:pic>
      <p:sp>
        <p:nvSpPr>
          <p:cNvPr id="27651" name="Rectangle 2"/>
          <p:cNvSpPr>
            <a:spLocks/>
          </p:cNvSpPr>
          <p:nvPr/>
        </p:nvSpPr>
        <p:spPr bwMode="auto">
          <a:xfrm>
            <a:off x="393700" y="-50800"/>
            <a:ext cx="10464801" cy="2438400"/>
          </a:xfrm>
          <a:prstGeom prst="rect">
            <a:avLst/>
          </a:prstGeom>
          <a:noFill/>
          <a:ln w="12700">
            <a:noFill/>
            <a:miter lim="800000"/>
            <a:headEnd/>
            <a:tailEnd/>
          </a:ln>
        </p:spPr>
        <p:txBody>
          <a:bodyPr lIns="0" tIns="0" rIns="0" bIns="0" anchor="ctr"/>
          <a:lstStyle/>
          <a:p>
            <a:pPr algn="l" fontAlgn="auto">
              <a:spcBef>
                <a:spcPts val="0"/>
              </a:spcBef>
              <a:spcAft>
                <a:spcPts val="0"/>
              </a:spcAft>
            </a:pPr>
            <a:r>
              <a:rPr lang="en-US" sz="4551" dirty="0">
                <a:solidFill>
                  <a:prstClr val="black"/>
                </a:solidFill>
                <a:latin typeface="Calibri"/>
                <a:ea typeface="Gill Sans" charset="0"/>
                <a:cs typeface="Gill Sans" charset="0"/>
              </a:rPr>
              <a:t>FNO-DF-CCSD(T) timings</a:t>
            </a:r>
          </a:p>
        </p:txBody>
      </p:sp>
      <p:sp>
        <p:nvSpPr>
          <p:cNvPr id="27652" name="Rectangle 3"/>
          <p:cNvSpPr>
            <a:spLocks/>
          </p:cNvSpPr>
          <p:nvPr/>
        </p:nvSpPr>
        <p:spPr bwMode="auto">
          <a:xfrm>
            <a:off x="8140700" y="4552950"/>
            <a:ext cx="4864100" cy="812800"/>
          </a:xfrm>
          <a:prstGeom prst="rect">
            <a:avLst/>
          </a:prstGeom>
          <a:noFill/>
          <a:ln w="12700">
            <a:noFill/>
            <a:miter lim="800000"/>
            <a:headEnd/>
            <a:tailEnd/>
          </a:ln>
        </p:spPr>
        <p:txBody>
          <a:bodyPr lIns="0" tIns="0" rIns="0" bIns="0" anchor="ctr"/>
          <a:lstStyle/>
          <a:p>
            <a:pPr algn="l" fontAlgn="auto">
              <a:spcBef>
                <a:spcPts val="0"/>
              </a:spcBef>
              <a:spcAft>
                <a:spcPts val="0"/>
              </a:spcAft>
            </a:pPr>
            <a:r>
              <a:rPr lang="en-US" sz="2418" dirty="0">
                <a:solidFill>
                  <a:prstClr val="black"/>
                </a:solidFill>
                <a:latin typeface="Calibri"/>
                <a:ea typeface="Gill Sans" charset="0"/>
                <a:cs typeface="Gill Sans" charset="0"/>
              </a:rPr>
              <a:t>benzene </a:t>
            </a:r>
            <a:r>
              <a:rPr lang="en-US" sz="2418" dirty="0" err="1">
                <a:solidFill>
                  <a:prstClr val="black"/>
                </a:solidFill>
                <a:latin typeface="Calibri"/>
                <a:ea typeface="Gill Sans" charset="0"/>
                <a:cs typeface="Gill Sans" charset="0"/>
              </a:rPr>
              <a:t>trimer</a:t>
            </a:r>
            <a:r>
              <a:rPr lang="en-US" sz="2418" dirty="0">
                <a:solidFill>
                  <a:prstClr val="black"/>
                </a:solidFill>
                <a:latin typeface="Calibri"/>
                <a:ea typeface="Gill Sans" charset="0"/>
                <a:cs typeface="Gill Sans" charset="0"/>
              </a:rPr>
              <a:t> / </a:t>
            </a:r>
            <a:r>
              <a:rPr lang="en-US" sz="2418" dirty="0" err="1">
                <a:solidFill>
                  <a:prstClr val="black"/>
                </a:solidFill>
                <a:latin typeface="Calibri"/>
                <a:ea typeface="Gill Sans" charset="0"/>
                <a:cs typeface="Gill Sans" charset="0"/>
              </a:rPr>
              <a:t>aug</a:t>
            </a:r>
            <a:r>
              <a:rPr lang="en-US" sz="2418" dirty="0">
                <a:solidFill>
                  <a:prstClr val="black"/>
                </a:solidFill>
                <a:latin typeface="Calibri"/>
                <a:ea typeface="Gill Sans" charset="0"/>
                <a:cs typeface="Gill Sans" charset="0"/>
              </a:rPr>
              <a:t>-cc-</a:t>
            </a:r>
            <a:r>
              <a:rPr lang="en-US" sz="2418" dirty="0" err="1">
                <a:solidFill>
                  <a:prstClr val="black"/>
                </a:solidFill>
                <a:latin typeface="Calibri"/>
                <a:ea typeface="Gill Sans" charset="0"/>
                <a:cs typeface="Gill Sans" charset="0"/>
              </a:rPr>
              <a:t>pVDZ</a:t>
            </a:r>
            <a:r>
              <a:rPr lang="en-US" sz="2418" dirty="0">
                <a:solidFill>
                  <a:prstClr val="black"/>
                </a:solidFill>
                <a:latin typeface="Calibri"/>
                <a:ea typeface="Gill Sans" charset="0"/>
                <a:cs typeface="Gill Sans" charset="0"/>
              </a:rPr>
              <a:t> </a:t>
            </a:r>
          </a:p>
          <a:p>
            <a:pPr algn="l" fontAlgn="auto">
              <a:spcBef>
                <a:spcPts val="0"/>
              </a:spcBef>
              <a:spcAft>
                <a:spcPts val="0"/>
              </a:spcAft>
            </a:pPr>
            <a:r>
              <a:rPr lang="en-US" sz="2418" dirty="0">
                <a:solidFill>
                  <a:prstClr val="black"/>
                </a:solidFill>
                <a:latin typeface="Calibri"/>
                <a:ea typeface="Gill Sans" charset="0"/>
                <a:cs typeface="Gill Sans" charset="0"/>
              </a:rPr>
              <a:t>(576 basis functions)</a:t>
            </a:r>
          </a:p>
        </p:txBody>
      </p:sp>
      <p:sp>
        <p:nvSpPr>
          <p:cNvPr id="27653" name="Rectangle 4"/>
          <p:cNvSpPr>
            <a:spLocks/>
          </p:cNvSpPr>
          <p:nvPr/>
        </p:nvSpPr>
        <p:spPr bwMode="auto">
          <a:xfrm>
            <a:off x="404814" y="2324101"/>
            <a:ext cx="8599487" cy="2489200"/>
          </a:xfrm>
          <a:prstGeom prst="rect">
            <a:avLst/>
          </a:prstGeom>
          <a:noFill/>
          <a:ln w="12700">
            <a:noFill/>
            <a:miter lim="800000"/>
            <a:headEnd/>
            <a:tailEnd/>
          </a:ln>
        </p:spPr>
        <p:txBody>
          <a:bodyPr lIns="0" tIns="0" rIns="0" bIns="0" anchor="ctr"/>
          <a:lstStyle/>
          <a:p>
            <a:pPr algn="l" fontAlgn="auto">
              <a:spcBef>
                <a:spcPts val="0"/>
              </a:spcBef>
              <a:spcAft>
                <a:spcPts val="0"/>
              </a:spcAft>
            </a:pPr>
            <a:r>
              <a:rPr lang="en-US" sz="2418" dirty="0">
                <a:solidFill>
                  <a:prstClr val="black"/>
                </a:solidFill>
                <a:latin typeface="Calibri"/>
                <a:ea typeface="Gill Sans" charset="0"/>
                <a:cs typeface="Gill Sans" charset="0"/>
              </a:rPr>
              <a:t>Counterpoise-corrected Interaction Energy:</a:t>
            </a:r>
          </a:p>
          <a:p>
            <a:pPr algn="l" fontAlgn="auto">
              <a:spcBef>
                <a:spcPts val="0"/>
              </a:spcBef>
              <a:spcAft>
                <a:spcPts val="0"/>
              </a:spcAft>
            </a:pPr>
            <a:endParaRPr lang="en-US" sz="2418" dirty="0">
              <a:solidFill>
                <a:prstClr val="black"/>
              </a:solidFill>
              <a:latin typeface="Calibri"/>
              <a:ea typeface="Gill Sans" charset="0"/>
              <a:cs typeface="Gill Sans" charset="0"/>
            </a:endParaRPr>
          </a:p>
          <a:p>
            <a:pPr algn="l" fontAlgn="auto">
              <a:spcBef>
                <a:spcPts val="0"/>
              </a:spcBef>
              <a:spcAft>
                <a:spcPts val="0"/>
              </a:spcAft>
            </a:pPr>
            <a:r>
              <a:rPr lang="en-US" sz="2418" dirty="0">
                <a:solidFill>
                  <a:prstClr val="black"/>
                </a:solidFill>
                <a:latin typeface="Calibri"/>
                <a:ea typeface="Gill Sans" charset="0"/>
                <a:cs typeface="Gill Sans" charset="0"/>
              </a:rPr>
              <a:t>    - one </a:t>
            </a:r>
            <a:r>
              <a:rPr lang="en-US" sz="2418" dirty="0" err="1">
                <a:solidFill>
                  <a:prstClr val="black"/>
                </a:solidFill>
                <a:latin typeface="Calibri"/>
                <a:ea typeface="Gill Sans" charset="0"/>
                <a:cs typeface="Gill Sans" charset="0"/>
              </a:rPr>
              <a:t>trimer</a:t>
            </a:r>
            <a:r>
              <a:rPr lang="en-US" sz="2418" dirty="0">
                <a:solidFill>
                  <a:prstClr val="black"/>
                </a:solidFill>
                <a:latin typeface="Calibri"/>
                <a:ea typeface="Gill Sans" charset="0"/>
                <a:cs typeface="Gill Sans" charset="0"/>
              </a:rPr>
              <a:t> computation</a:t>
            </a:r>
          </a:p>
          <a:p>
            <a:pPr algn="l" fontAlgn="auto">
              <a:spcBef>
                <a:spcPts val="0"/>
              </a:spcBef>
              <a:spcAft>
                <a:spcPts val="0"/>
              </a:spcAft>
            </a:pPr>
            <a:r>
              <a:rPr lang="en-US" sz="2418" dirty="0">
                <a:solidFill>
                  <a:prstClr val="black"/>
                </a:solidFill>
                <a:latin typeface="Calibri"/>
                <a:ea typeface="Gill Sans" charset="0"/>
                <a:cs typeface="Gill Sans" charset="0"/>
              </a:rPr>
              <a:t>    - three </a:t>
            </a:r>
            <a:r>
              <a:rPr lang="en-US" sz="2418" dirty="0" err="1">
                <a:solidFill>
                  <a:prstClr val="black"/>
                </a:solidFill>
                <a:latin typeface="Calibri"/>
                <a:ea typeface="Gill Sans" charset="0"/>
                <a:cs typeface="Gill Sans" charset="0"/>
              </a:rPr>
              <a:t>dimer</a:t>
            </a:r>
            <a:r>
              <a:rPr lang="en-US" sz="2418" dirty="0">
                <a:solidFill>
                  <a:prstClr val="black"/>
                </a:solidFill>
                <a:latin typeface="Calibri"/>
                <a:ea typeface="Gill Sans" charset="0"/>
                <a:cs typeface="Gill Sans" charset="0"/>
              </a:rPr>
              <a:t> computations</a:t>
            </a:r>
          </a:p>
          <a:p>
            <a:pPr algn="l" fontAlgn="auto">
              <a:spcBef>
                <a:spcPts val="0"/>
              </a:spcBef>
              <a:spcAft>
                <a:spcPts val="0"/>
              </a:spcAft>
            </a:pPr>
            <a:r>
              <a:rPr lang="en-US" sz="2418" dirty="0">
                <a:solidFill>
                  <a:prstClr val="black"/>
                </a:solidFill>
                <a:latin typeface="Calibri"/>
                <a:ea typeface="Gill Sans" charset="0"/>
                <a:cs typeface="Gill Sans" charset="0"/>
              </a:rPr>
              <a:t>    - three monomer computations</a:t>
            </a:r>
          </a:p>
          <a:p>
            <a:pPr algn="l" fontAlgn="auto">
              <a:spcBef>
                <a:spcPts val="0"/>
              </a:spcBef>
              <a:spcAft>
                <a:spcPts val="0"/>
              </a:spcAft>
            </a:pPr>
            <a:endParaRPr lang="en-US" sz="2418" dirty="0">
              <a:solidFill>
                <a:prstClr val="black"/>
              </a:solidFill>
              <a:latin typeface="Calibri"/>
              <a:ea typeface="Gill Sans" charset="0"/>
              <a:cs typeface="Gill Sans" charset="0"/>
            </a:endParaRPr>
          </a:p>
          <a:p>
            <a:pPr algn="l" fontAlgn="auto">
              <a:spcBef>
                <a:spcPts val="0"/>
              </a:spcBef>
              <a:spcAft>
                <a:spcPts val="0"/>
              </a:spcAft>
            </a:pPr>
            <a:endParaRPr lang="en-US" sz="2418" dirty="0">
              <a:solidFill>
                <a:prstClr val="black"/>
              </a:solidFill>
              <a:latin typeface="Calibri"/>
              <a:ea typeface="Gill Sans" charset="0"/>
              <a:cs typeface="Gill Sans" charset="0"/>
            </a:endParaRPr>
          </a:p>
        </p:txBody>
      </p:sp>
      <p:sp>
        <p:nvSpPr>
          <p:cNvPr id="16" name="TextBox 15"/>
          <p:cNvSpPr txBox="1"/>
          <p:nvPr/>
        </p:nvSpPr>
        <p:spPr>
          <a:xfrm>
            <a:off x="9060723" y="8663820"/>
            <a:ext cx="3922759" cy="705065"/>
          </a:xfrm>
          <a:prstGeom prst="rect">
            <a:avLst/>
          </a:prstGeom>
          <a:noFill/>
        </p:spPr>
        <p:txBody>
          <a:bodyPr wrap="square" rtlCol="0">
            <a:spAutoFit/>
          </a:bodyPr>
          <a:lstStyle/>
          <a:p>
            <a:pPr algn="l" fontAlgn="auto">
              <a:spcBef>
                <a:spcPts val="0"/>
              </a:spcBef>
              <a:spcAft>
                <a:spcPts val="0"/>
              </a:spcAft>
            </a:pPr>
            <a:r>
              <a:rPr lang="en-US" sz="1991" dirty="0">
                <a:solidFill>
                  <a:prstClr val="black"/>
                </a:solidFill>
                <a:latin typeface="Calibri"/>
                <a:ea typeface="+mn-ea"/>
                <a:cs typeface="+mn-cs"/>
              </a:rPr>
              <a:t>Run on 6-core Intel Sandy Bridge with 3 RAID0-striped disks</a:t>
            </a:r>
          </a:p>
        </p:txBody>
      </p:sp>
      <p:grpSp>
        <p:nvGrpSpPr>
          <p:cNvPr id="17" name="Group 7"/>
          <p:cNvGrpSpPr>
            <a:grpSpLocks/>
          </p:cNvGrpSpPr>
          <p:nvPr/>
        </p:nvGrpSpPr>
        <p:grpSpPr bwMode="auto">
          <a:xfrm>
            <a:off x="3914952" y="5760888"/>
            <a:ext cx="4442034" cy="2234275"/>
            <a:chOff x="0" y="0"/>
            <a:chExt cx="2798" cy="1407"/>
          </a:xfrm>
        </p:grpSpPr>
        <p:sp>
          <p:nvSpPr>
            <p:cNvPr id="18" name="Rectangle 3"/>
            <p:cNvSpPr>
              <a:spLocks/>
            </p:cNvSpPr>
            <p:nvPr/>
          </p:nvSpPr>
          <p:spPr bwMode="auto">
            <a:xfrm>
              <a:off x="719" y="0"/>
              <a:ext cx="1486" cy="317"/>
            </a:xfrm>
            <a:prstGeom prst="rect">
              <a:avLst/>
            </a:prstGeom>
            <a:noFill/>
            <a:ln w="12700" cap="flat">
              <a:noFill/>
              <a:miter lim="800000"/>
              <a:headEnd type="none" w="med" len="med"/>
              <a:tailEnd type="none" w="med" len="med"/>
            </a:ln>
          </p:spPr>
          <p:txBody>
            <a:bodyPr wrap="none" lIns="54187" tIns="54187" rIns="54187" bIns="54187">
              <a:spAutoFit/>
            </a:bodyPr>
            <a:lstStyle/>
            <a:p>
              <a:pPr algn="l" fontAlgn="auto">
                <a:spcBef>
                  <a:spcPts val="0"/>
                </a:spcBef>
                <a:spcAft>
                  <a:spcPts val="0"/>
                </a:spcAft>
                <a:defRPr/>
              </a:pPr>
              <a:r>
                <a:rPr lang="en-US" sz="2560" dirty="0">
                  <a:solidFill>
                    <a:prstClr val="black"/>
                  </a:solidFill>
                  <a:latin typeface="Calibri"/>
                  <a:ea typeface="Gill Sans" charset="0"/>
                  <a:cs typeface="Gill Sans" charset="0"/>
                </a:rPr>
                <a:t>total time (days) </a:t>
              </a:r>
            </a:p>
          </p:txBody>
        </p:sp>
        <p:sp>
          <p:nvSpPr>
            <p:cNvPr id="19" name="Rectangle 4"/>
            <p:cNvSpPr>
              <a:spLocks/>
            </p:cNvSpPr>
            <p:nvPr/>
          </p:nvSpPr>
          <p:spPr bwMode="auto">
            <a:xfrm>
              <a:off x="88" y="346"/>
              <a:ext cx="2670" cy="1061"/>
            </a:xfrm>
            <a:prstGeom prst="rect">
              <a:avLst/>
            </a:prstGeom>
            <a:noFill/>
            <a:ln w="12700" cap="flat">
              <a:noFill/>
              <a:miter lim="800000"/>
              <a:headEnd type="none" w="med" len="med"/>
              <a:tailEnd type="none" w="med" len="med"/>
            </a:ln>
          </p:spPr>
          <p:txBody>
            <a:bodyPr wrap="square" lIns="54187" tIns="54187" rIns="54187" bIns="54187">
              <a:spAutoFit/>
            </a:bodyPr>
            <a:lstStyle/>
            <a:p>
              <a:pPr algn="l" fontAlgn="auto">
                <a:spcBef>
                  <a:spcPts val="0"/>
                </a:spcBef>
                <a:spcAft>
                  <a:spcPts val="0"/>
                </a:spcAft>
                <a:defRPr/>
              </a:pPr>
              <a:r>
                <a:rPr lang="en-US" sz="2560" dirty="0">
                  <a:solidFill>
                    <a:prstClr val="black"/>
                  </a:solidFill>
                  <a:latin typeface="Calibri"/>
                  <a:ea typeface="Gill Sans" charset="0"/>
                  <a:cs typeface="Gill Sans" charset="0"/>
                </a:rPr>
                <a:t>CCSD(T)               </a:t>
              </a:r>
            </a:p>
            <a:p>
              <a:pPr algn="l" fontAlgn="auto">
                <a:spcBef>
                  <a:spcPts val="0"/>
                </a:spcBef>
                <a:spcAft>
                  <a:spcPts val="0"/>
                </a:spcAft>
                <a:defRPr/>
              </a:pPr>
              <a:r>
                <a:rPr lang="en-US" sz="2560" dirty="0">
                  <a:solidFill>
                    <a:prstClr val="black"/>
                  </a:solidFill>
                  <a:latin typeface="Calibri"/>
                  <a:ea typeface="Gill Sans" charset="0"/>
                  <a:cs typeface="Gill Sans" charset="0"/>
                </a:rPr>
                <a:t>DF-CCSD(T)</a:t>
              </a:r>
            </a:p>
            <a:p>
              <a:pPr algn="l" fontAlgn="auto">
                <a:spcBef>
                  <a:spcPts val="0"/>
                </a:spcBef>
                <a:spcAft>
                  <a:spcPts val="0"/>
                </a:spcAft>
                <a:defRPr/>
              </a:pPr>
              <a:r>
                <a:rPr lang="en-US" sz="2560" dirty="0">
                  <a:solidFill>
                    <a:prstClr val="black"/>
                  </a:solidFill>
                  <a:latin typeface="Calibri"/>
                  <a:ea typeface="Gill Sans" charset="0"/>
                  <a:cs typeface="Gill Sans" charset="0"/>
                </a:rPr>
                <a:t>DF-CCSD(T) (T</a:t>
              </a:r>
              <a:r>
                <a:rPr lang="en-US" sz="2560" baseline="-25000" dirty="0">
                  <a:solidFill>
                    <a:prstClr val="black"/>
                  </a:solidFill>
                  <a:latin typeface="Calibri"/>
                  <a:ea typeface="Gill Sans" charset="0"/>
                  <a:cs typeface="Gill Sans" charset="0"/>
                </a:rPr>
                <a:t>1</a:t>
              </a:r>
              <a:r>
                <a:rPr lang="en-US" sz="2560" dirty="0">
                  <a:solidFill>
                    <a:prstClr val="black"/>
                  </a:solidFill>
                  <a:latin typeface="Calibri"/>
                  <a:ea typeface="Gill Sans" charset="0"/>
                  <a:cs typeface="Gill Sans" charset="0"/>
                </a:rPr>
                <a:t>-transform)</a:t>
              </a:r>
            </a:p>
            <a:p>
              <a:pPr algn="l" fontAlgn="auto">
                <a:spcBef>
                  <a:spcPts val="0"/>
                </a:spcBef>
                <a:spcAft>
                  <a:spcPts val="0"/>
                </a:spcAft>
                <a:defRPr/>
              </a:pPr>
              <a:r>
                <a:rPr lang="en-US" sz="2560" dirty="0">
                  <a:solidFill>
                    <a:prstClr val="black"/>
                  </a:solidFill>
                  <a:latin typeface="Calibri"/>
                  <a:ea typeface="Gill Sans" charset="0"/>
                  <a:cs typeface="Gill Sans" charset="0"/>
                </a:rPr>
                <a:t>FNO-DF-CCSD(T)*</a:t>
              </a:r>
            </a:p>
          </p:txBody>
        </p:sp>
        <p:sp>
          <p:nvSpPr>
            <p:cNvPr id="20" name="Rectangle 5"/>
            <p:cNvSpPr>
              <a:spLocks/>
            </p:cNvSpPr>
            <p:nvPr/>
          </p:nvSpPr>
          <p:spPr bwMode="auto">
            <a:xfrm>
              <a:off x="2433" y="328"/>
              <a:ext cx="331" cy="1061"/>
            </a:xfrm>
            <a:prstGeom prst="rect">
              <a:avLst/>
            </a:prstGeom>
            <a:noFill/>
            <a:ln w="12700" cap="flat">
              <a:noFill/>
              <a:miter lim="800000"/>
              <a:headEnd type="none" w="med" len="med"/>
              <a:tailEnd type="none" w="med" len="med"/>
            </a:ln>
          </p:spPr>
          <p:txBody>
            <a:bodyPr wrap="none" lIns="54187" tIns="54187" rIns="54187" bIns="54187">
              <a:spAutoFit/>
            </a:bodyPr>
            <a:lstStyle/>
            <a:p>
              <a:pPr algn="l" fontAlgn="auto">
                <a:spcBef>
                  <a:spcPts val="0"/>
                </a:spcBef>
                <a:spcAft>
                  <a:spcPts val="0"/>
                </a:spcAft>
                <a:defRPr/>
              </a:pPr>
              <a:r>
                <a:rPr lang="en-US" sz="2560" dirty="0">
                  <a:solidFill>
                    <a:prstClr val="black"/>
                  </a:solidFill>
                  <a:latin typeface="Calibri"/>
                  <a:ea typeface="Gill Sans" charset="0"/>
                  <a:cs typeface="Gill Sans" charset="0"/>
                </a:rPr>
                <a:t>8.5</a:t>
              </a:r>
            </a:p>
            <a:p>
              <a:pPr algn="l" fontAlgn="auto">
                <a:spcBef>
                  <a:spcPts val="0"/>
                </a:spcBef>
                <a:spcAft>
                  <a:spcPts val="0"/>
                </a:spcAft>
                <a:defRPr/>
              </a:pPr>
              <a:r>
                <a:rPr lang="en-US" sz="2560" dirty="0">
                  <a:solidFill>
                    <a:prstClr val="black"/>
                  </a:solidFill>
                  <a:latin typeface="Calibri"/>
                  <a:ea typeface="Gill Sans" charset="0"/>
                  <a:cs typeface="Gill Sans" charset="0"/>
                </a:rPr>
                <a:t>6.0</a:t>
              </a:r>
            </a:p>
            <a:p>
              <a:pPr algn="l" fontAlgn="auto">
                <a:spcBef>
                  <a:spcPts val="0"/>
                </a:spcBef>
                <a:spcAft>
                  <a:spcPts val="0"/>
                </a:spcAft>
                <a:defRPr/>
              </a:pPr>
              <a:r>
                <a:rPr lang="en-US" sz="2560" dirty="0">
                  <a:solidFill>
                    <a:prstClr val="black"/>
                  </a:solidFill>
                  <a:latin typeface="Calibri"/>
                  <a:ea typeface="Gill Sans" charset="0"/>
                  <a:cs typeface="Gill Sans" charset="0"/>
                </a:rPr>
                <a:t>5.8</a:t>
              </a:r>
            </a:p>
            <a:p>
              <a:pPr algn="l" fontAlgn="auto">
                <a:spcBef>
                  <a:spcPts val="0"/>
                </a:spcBef>
                <a:spcAft>
                  <a:spcPts val="0"/>
                </a:spcAft>
                <a:defRPr/>
              </a:pPr>
              <a:r>
                <a:rPr lang="en-US" sz="2560" dirty="0">
                  <a:solidFill>
                    <a:prstClr val="black"/>
                  </a:solidFill>
                  <a:latin typeface="Calibri"/>
                  <a:ea typeface="Gill Sans" charset="0"/>
                  <a:cs typeface="Gill Sans" charset="0"/>
                </a:rPr>
                <a:t>2.1</a:t>
              </a:r>
            </a:p>
          </p:txBody>
        </p:sp>
        <p:sp>
          <p:nvSpPr>
            <p:cNvPr id="21" name="Line 6"/>
            <p:cNvSpPr>
              <a:spLocks noChangeShapeType="1"/>
            </p:cNvSpPr>
            <p:nvPr/>
          </p:nvSpPr>
          <p:spPr bwMode="auto">
            <a:xfrm rot="10800000" flipH="1" flipV="1">
              <a:off x="0" y="328"/>
              <a:ext cx="2798" cy="5"/>
            </a:xfrm>
            <a:prstGeom prst="line">
              <a:avLst/>
            </a:prstGeom>
            <a:noFill/>
            <a:ln w="38100">
              <a:solidFill>
                <a:schemeClr val="tx1"/>
              </a:solidFill>
              <a:miter lim="800000"/>
              <a:headEnd/>
              <a:tailEnd/>
            </a:ln>
          </p:spPr>
          <p:txBody>
            <a:bodyPr lIns="0" tIns="0" rIns="0" bIns="0"/>
            <a:lstStyle/>
            <a:p>
              <a:pPr algn="l" fontAlgn="auto">
                <a:spcBef>
                  <a:spcPts val="0"/>
                </a:spcBef>
                <a:spcAft>
                  <a:spcPts val="0"/>
                </a:spcAft>
              </a:pPr>
              <a:endParaRPr lang="en-US" sz="2560">
                <a:solidFill>
                  <a:prstClr val="black"/>
                </a:solidFill>
                <a:latin typeface="Calibri"/>
                <a:ea typeface="+mn-ea"/>
                <a:cs typeface="+mn-cs"/>
              </a:endParaRPr>
            </a:p>
          </p:txBody>
        </p:sp>
      </p:grpSp>
      <p:sp>
        <p:nvSpPr>
          <p:cNvPr id="22" name="Freeform 8"/>
          <p:cNvSpPr>
            <a:spLocks/>
          </p:cNvSpPr>
          <p:nvPr/>
        </p:nvSpPr>
        <p:spPr bwMode="auto">
          <a:xfrm>
            <a:off x="8276126" y="6518500"/>
            <a:ext cx="397369" cy="1171786"/>
          </a:xfrm>
          <a:custGeom>
            <a:avLst/>
            <a:gdLst>
              <a:gd name="T0" fmla="*/ 0 w 9825"/>
              <a:gd name="T1" fmla="*/ 0 h 21600"/>
              <a:gd name="T2" fmla="*/ 2147483647 w 9825"/>
              <a:gd name="T3" fmla="*/ 2147483647 h 21600"/>
              <a:gd name="T4" fmla="*/ 0 60000 65536"/>
              <a:gd name="T5" fmla="*/ 0 60000 65536"/>
              <a:gd name="T6" fmla="*/ 0 w 9825"/>
              <a:gd name="T7" fmla="*/ 0 h 21600"/>
              <a:gd name="T8" fmla="*/ 9825 w 9825"/>
              <a:gd name="T9" fmla="*/ 21600 h 21600"/>
            </a:gdLst>
            <a:ahLst/>
            <a:cxnLst>
              <a:cxn ang="T4">
                <a:pos x="T0" y="T1"/>
              </a:cxn>
              <a:cxn ang="T5">
                <a:pos x="T2" y="T3"/>
              </a:cxn>
            </a:cxnLst>
            <a:rect l="T6" t="T7" r="T8" b="T9"/>
            <a:pathLst>
              <a:path w="9825" h="21600">
                <a:moveTo>
                  <a:pt x="0" y="0"/>
                </a:moveTo>
                <a:cubicBezTo>
                  <a:pt x="0" y="0"/>
                  <a:pt x="21600" y="11386"/>
                  <a:pt x="747" y="21600"/>
                </a:cubicBezTo>
              </a:path>
            </a:pathLst>
          </a:custGeom>
          <a:noFill/>
          <a:ln w="38100" cap="flat">
            <a:solidFill>
              <a:schemeClr val="tx1"/>
            </a:solidFill>
            <a:prstDash val="solid"/>
            <a:miter lim="800000"/>
            <a:headEnd type="none" w="med" len="med"/>
            <a:tailEnd type="triangle" w="med" len="med"/>
          </a:ln>
        </p:spPr>
        <p:txBody>
          <a:bodyPr lIns="0" tIns="0" rIns="0" bIns="0"/>
          <a:lstStyle/>
          <a:p>
            <a:pPr algn="l" fontAlgn="auto">
              <a:spcBef>
                <a:spcPts val="0"/>
              </a:spcBef>
              <a:spcAft>
                <a:spcPts val="0"/>
              </a:spcAft>
            </a:pPr>
            <a:endParaRPr lang="en-US" sz="2560">
              <a:solidFill>
                <a:prstClr val="black"/>
              </a:solidFill>
              <a:latin typeface="Calibri"/>
              <a:ea typeface="+mn-ea"/>
              <a:cs typeface="+mn-cs"/>
            </a:endParaRPr>
          </a:p>
        </p:txBody>
      </p:sp>
      <p:sp>
        <p:nvSpPr>
          <p:cNvPr id="23" name="Rectangle 2"/>
          <p:cNvSpPr>
            <a:spLocks/>
          </p:cNvSpPr>
          <p:nvPr/>
        </p:nvSpPr>
        <p:spPr bwMode="auto">
          <a:xfrm>
            <a:off x="927947" y="8073477"/>
            <a:ext cx="10412871" cy="667455"/>
          </a:xfrm>
          <a:prstGeom prst="rect">
            <a:avLst/>
          </a:prstGeom>
          <a:noFill/>
          <a:ln w="12700" cap="flat">
            <a:noFill/>
            <a:miter lim="800000"/>
            <a:headEnd type="none" w="med" len="med"/>
            <a:tailEnd type="none" w="med" len="med"/>
          </a:ln>
        </p:spPr>
        <p:txBody>
          <a:bodyPr lIns="38098" tIns="38098" rIns="38098" bIns="38098"/>
          <a:lstStyle/>
          <a:p>
            <a:pPr fontAlgn="auto">
              <a:spcBef>
                <a:spcPts val="0"/>
              </a:spcBef>
              <a:spcAft>
                <a:spcPts val="0"/>
              </a:spcAft>
              <a:defRPr/>
            </a:pPr>
            <a:r>
              <a:rPr lang="en-US" sz="2560" dirty="0">
                <a:solidFill>
                  <a:srgbClr val="D90B00"/>
                </a:solidFill>
                <a:latin typeface="Calibri"/>
                <a:ea typeface="Gill Sans" charset="0"/>
                <a:cs typeface="Gill Sans" charset="0"/>
              </a:rPr>
              <a:t>only 0.0016 kcal mol</a:t>
            </a:r>
            <a:r>
              <a:rPr lang="en-US" sz="2560" baseline="32000" dirty="0">
                <a:solidFill>
                  <a:srgbClr val="D90B00"/>
                </a:solidFill>
                <a:latin typeface="Calibri"/>
                <a:ea typeface="Gill Sans" charset="0"/>
                <a:cs typeface="Gill Sans" charset="0"/>
              </a:rPr>
              <a:t>-1</a:t>
            </a:r>
            <a:r>
              <a:rPr lang="en-US" sz="2560" dirty="0">
                <a:solidFill>
                  <a:srgbClr val="D90B00"/>
                </a:solidFill>
                <a:latin typeface="Calibri"/>
                <a:ea typeface="Gill Sans" charset="0"/>
                <a:cs typeface="Gill Sans" charset="0"/>
              </a:rPr>
              <a:t> error in 3-body contribution to IE</a:t>
            </a:r>
          </a:p>
        </p:txBody>
      </p:sp>
      <p:sp>
        <p:nvSpPr>
          <p:cNvPr id="24" name="Rectangle 2"/>
          <p:cNvSpPr>
            <a:spLocks/>
          </p:cNvSpPr>
          <p:nvPr/>
        </p:nvSpPr>
        <p:spPr bwMode="auto">
          <a:xfrm>
            <a:off x="8883615" y="6840507"/>
            <a:ext cx="3422420" cy="574170"/>
          </a:xfrm>
          <a:prstGeom prst="rect">
            <a:avLst/>
          </a:prstGeom>
          <a:noFill/>
          <a:ln w="12700" cap="flat">
            <a:noFill/>
            <a:miter lim="800000"/>
            <a:headEnd type="none" w="med" len="med"/>
            <a:tailEnd type="none" w="med" len="med"/>
          </a:ln>
        </p:spPr>
        <p:txBody>
          <a:bodyPr lIns="38098" tIns="38098" rIns="38098" bIns="38098"/>
          <a:lstStyle/>
          <a:p>
            <a:pPr algn="l" fontAlgn="auto">
              <a:spcBef>
                <a:spcPts val="0"/>
              </a:spcBef>
              <a:spcAft>
                <a:spcPts val="0"/>
              </a:spcAft>
              <a:defRPr/>
            </a:pPr>
            <a:r>
              <a:rPr lang="en-US" sz="2560" dirty="0">
                <a:solidFill>
                  <a:srgbClr val="D90B00"/>
                </a:solidFill>
                <a:latin typeface="Calibri"/>
                <a:ea typeface="Gill Sans" charset="0"/>
                <a:cs typeface="Gill Sans" charset="0"/>
              </a:rPr>
              <a:t>4x speedup (more on standard nodes!)</a:t>
            </a:r>
          </a:p>
        </p:txBody>
      </p:sp>
      <p:sp>
        <p:nvSpPr>
          <p:cNvPr id="25" name="TextBox 24"/>
          <p:cNvSpPr txBox="1"/>
          <p:nvPr/>
        </p:nvSpPr>
        <p:spPr>
          <a:xfrm>
            <a:off x="511665" y="9060723"/>
            <a:ext cx="5600059" cy="486287"/>
          </a:xfrm>
          <a:prstGeom prst="rect">
            <a:avLst/>
          </a:prstGeom>
          <a:noFill/>
        </p:spPr>
        <p:txBody>
          <a:bodyPr wrap="none" rtlCol="0">
            <a:spAutoFit/>
          </a:bodyPr>
          <a:lstStyle/>
          <a:p>
            <a:pPr algn="l" fontAlgn="auto">
              <a:spcBef>
                <a:spcPts val="0"/>
              </a:spcBef>
              <a:spcAft>
                <a:spcPts val="0"/>
              </a:spcAft>
            </a:pPr>
            <a:r>
              <a:rPr lang="en-US" sz="2560" dirty="0">
                <a:solidFill>
                  <a:prstClr val="black"/>
                </a:solidFill>
                <a:latin typeface="Calibri"/>
                <a:ea typeface="+mn-ea"/>
                <a:cs typeface="+mn-cs"/>
              </a:rPr>
              <a:t>*Using very conservative 10</a:t>
            </a:r>
            <a:r>
              <a:rPr lang="en-US" sz="2560" baseline="30000" dirty="0">
                <a:solidFill>
                  <a:prstClr val="black"/>
                </a:solidFill>
                <a:latin typeface="Calibri"/>
                <a:ea typeface="+mn-ea"/>
                <a:cs typeface="+mn-cs"/>
              </a:rPr>
              <a:t>-7</a:t>
            </a:r>
            <a:r>
              <a:rPr lang="en-US" sz="2560" dirty="0">
                <a:solidFill>
                  <a:prstClr val="black"/>
                </a:solidFill>
                <a:latin typeface="Calibri"/>
                <a:ea typeface="+mn-ea"/>
                <a:cs typeface="+mn-cs"/>
              </a:rPr>
              <a:t> FNO cutoff</a:t>
            </a:r>
          </a:p>
        </p:txBody>
      </p:sp>
    </p:spTree>
    <p:extLst>
      <p:ext uri="{BB962C8B-B14F-4D97-AF65-F5344CB8AC3E}">
        <p14:creationId xmlns:p14="http://schemas.microsoft.com/office/powerpoint/2010/main" val="37530370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dirty="0"/>
              <a:t>3-Body Dispersion Estimates</a:t>
            </a:r>
          </a:p>
        </p:txBody>
      </p:sp>
      <p:graphicFrame>
        <p:nvGraphicFramePr>
          <p:cNvPr id="5" name="Content Placeholder 4"/>
          <p:cNvGraphicFramePr>
            <a:graphicFrameLocks noGrp="1"/>
          </p:cNvGraphicFramePr>
          <p:nvPr>
            <p:ph idx="1"/>
            <p:extLst/>
          </p:nvPr>
        </p:nvGraphicFramePr>
        <p:xfrm>
          <a:off x="1244601" y="2362200"/>
          <a:ext cx="9822051" cy="4419599"/>
        </p:xfrm>
        <a:graphic>
          <a:graphicData uri="http://schemas.openxmlformats.org/drawingml/2006/table">
            <a:tbl>
              <a:tblPr firstRow="1" bandRow="1">
                <a:tableStyleId>{93296810-A885-4BE3-A3E7-6D5BEEA58F35}</a:tableStyleId>
              </a:tblPr>
              <a:tblGrid>
                <a:gridCol w="6019800"/>
                <a:gridCol w="3802251"/>
              </a:tblGrid>
              <a:tr h="1088475">
                <a:tc>
                  <a:txBody>
                    <a:bodyPr/>
                    <a:lstStyle/>
                    <a:p>
                      <a:pPr algn="ctr"/>
                      <a:r>
                        <a:rPr lang="en-US" sz="3300" dirty="0" smtClean="0"/>
                        <a:t>Source</a:t>
                      </a:r>
                      <a:endParaRPr lang="en-US" sz="3300" dirty="0"/>
                    </a:p>
                  </a:txBody>
                  <a:tcPr/>
                </a:tc>
                <a:tc>
                  <a:txBody>
                    <a:bodyPr/>
                    <a:lstStyle/>
                    <a:p>
                      <a:pPr algn="ctr"/>
                      <a:r>
                        <a:rPr lang="en-US" sz="3300" dirty="0" smtClean="0"/>
                        <a:t>3-body dispersion (kcal/</a:t>
                      </a:r>
                      <a:r>
                        <a:rPr lang="en-US" sz="3300" dirty="0" err="1" smtClean="0"/>
                        <a:t>mol</a:t>
                      </a:r>
                      <a:r>
                        <a:rPr lang="en-US" sz="3300" dirty="0" smtClean="0"/>
                        <a:t>)</a:t>
                      </a:r>
                      <a:endParaRPr lang="en-US" sz="3300" dirty="0"/>
                    </a:p>
                  </a:txBody>
                  <a:tcPr/>
                </a:tc>
              </a:tr>
              <a:tr h="838199">
                <a:tc>
                  <a:txBody>
                    <a:bodyPr/>
                    <a:lstStyle/>
                    <a:p>
                      <a:r>
                        <a:rPr lang="en-US" sz="2800" dirty="0" smtClean="0"/>
                        <a:t>[1]</a:t>
                      </a:r>
                      <a:r>
                        <a:rPr lang="en-US" sz="2800" baseline="0" dirty="0" smtClean="0"/>
                        <a:t> </a:t>
                      </a:r>
                      <a:r>
                        <a:rPr lang="en-US" sz="2800" dirty="0" smtClean="0"/>
                        <a:t>CCSD(T)-MP2 (close) + ATM (far)</a:t>
                      </a:r>
                    </a:p>
                  </a:txBody>
                  <a:tcPr/>
                </a:tc>
                <a:tc>
                  <a:txBody>
                    <a:bodyPr/>
                    <a:lstStyle/>
                    <a:p>
                      <a:pPr algn="ctr"/>
                      <a:r>
                        <a:rPr lang="en-US" sz="2800" dirty="0" smtClean="0"/>
                        <a:t>0.76</a:t>
                      </a:r>
                      <a:endParaRPr lang="en-US" sz="2800" dirty="0"/>
                    </a:p>
                  </a:txBody>
                  <a:tcPr/>
                </a:tc>
              </a:tr>
              <a:tr h="655320">
                <a:tc>
                  <a:txBody>
                    <a:bodyPr/>
                    <a:lstStyle/>
                    <a:p>
                      <a:r>
                        <a:rPr lang="en-US" sz="2800" dirty="0" smtClean="0"/>
                        <a:t>[2] AIFF</a:t>
                      </a:r>
                    </a:p>
                  </a:txBody>
                  <a:tcPr/>
                </a:tc>
                <a:tc>
                  <a:txBody>
                    <a:bodyPr/>
                    <a:lstStyle/>
                    <a:p>
                      <a:pPr algn="ctr"/>
                      <a:r>
                        <a:rPr lang="en-US" sz="2800" dirty="0" smtClean="0"/>
                        <a:t>0.92</a:t>
                      </a:r>
                      <a:endParaRPr lang="en-US" sz="2800" dirty="0"/>
                    </a:p>
                  </a:txBody>
                  <a:tcPr/>
                </a:tc>
              </a:tr>
              <a:tr h="1066800">
                <a:tc>
                  <a:txBody>
                    <a:bodyPr/>
                    <a:lstStyle/>
                    <a:p>
                      <a:r>
                        <a:rPr lang="en-US" sz="2800" dirty="0" smtClean="0"/>
                        <a:t>[3] Atomic</a:t>
                      </a:r>
                      <a:r>
                        <a:rPr lang="en-US" sz="2800" baseline="0" dirty="0" smtClean="0"/>
                        <a:t> C9’s from freq. dependent </a:t>
                      </a:r>
                      <a:r>
                        <a:rPr lang="en-US" sz="2800" baseline="0" dirty="0" err="1" smtClean="0"/>
                        <a:t>polarizabilities</a:t>
                      </a:r>
                      <a:endParaRPr lang="en-US" sz="2800" dirty="0"/>
                    </a:p>
                  </a:txBody>
                  <a:tcPr/>
                </a:tc>
                <a:tc>
                  <a:txBody>
                    <a:bodyPr/>
                    <a:lstStyle/>
                    <a:p>
                      <a:pPr algn="ctr"/>
                      <a:r>
                        <a:rPr lang="en-US" sz="2800" dirty="0" smtClean="0"/>
                        <a:t>1.67</a:t>
                      </a:r>
                      <a:endParaRPr lang="en-US" sz="2800" dirty="0"/>
                    </a:p>
                  </a:txBody>
                  <a:tcPr/>
                </a:tc>
              </a:tr>
              <a:tr h="762000">
                <a:tc>
                  <a:txBody>
                    <a:bodyPr/>
                    <a:lstStyle/>
                    <a:p>
                      <a:r>
                        <a:rPr lang="en-US" sz="2800" dirty="0" smtClean="0"/>
                        <a:t>[4]</a:t>
                      </a:r>
                      <a:r>
                        <a:rPr lang="en-US" sz="2800" baseline="0" dirty="0" smtClean="0"/>
                        <a:t> SAPT(DFT)</a:t>
                      </a:r>
                      <a:endParaRPr lang="en-US" sz="2800" dirty="0"/>
                    </a:p>
                  </a:txBody>
                  <a:tcPr/>
                </a:tc>
                <a:tc>
                  <a:txBody>
                    <a:bodyPr/>
                    <a:lstStyle/>
                    <a:p>
                      <a:pPr algn="ctr"/>
                      <a:r>
                        <a:rPr lang="en-US" sz="2800" dirty="0" smtClean="0"/>
                        <a:t>1.56</a:t>
                      </a:r>
                      <a:endParaRPr lang="en-US" sz="2800" dirty="0"/>
                    </a:p>
                  </a:txBody>
                  <a:tcPr/>
                </a:tc>
              </a:tr>
            </a:tbl>
          </a:graphicData>
        </a:graphic>
      </p:graphicFrame>
      <p:sp>
        <p:nvSpPr>
          <p:cNvPr id="4" name="Slide Number Placeholder 3"/>
          <p:cNvSpPr>
            <a:spLocks noGrp="1"/>
          </p:cNvSpPr>
          <p:nvPr>
            <p:ph type="sldNum" sz="quarter" idx="4294967295"/>
          </p:nvPr>
        </p:nvSpPr>
        <p:spPr>
          <a:xfrm>
            <a:off x="12693650" y="9439275"/>
            <a:ext cx="268288" cy="254000"/>
          </a:xfrm>
          <a:prstGeom prst="rect">
            <a:avLst/>
          </a:prstGeom>
        </p:spPr>
        <p:txBody>
          <a:bodyPr/>
          <a:lstStyle/>
          <a:p>
            <a:pPr>
              <a:defRPr/>
            </a:pPr>
            <a:fld id="{56476E00-8313-FE4E-9E8D-AB87FA8F3926}" type="slidenum">
              <a:rPr lang="en-US" smtClean="0"/>
              <a:pPr>
                <a:defRPr/>
              </a:pPr>
              <a:t>46</a:t>
            </a:fld>
            <a:endParaRPr lang="en-US"/>
          </a:p>
        </p:txBody>
      </p:sp>
      <p:sp>
        <p:nvSpPr>
          <p:cNvPr id="6" name="Text Box 102"/>
          <p:cNvSpPr txBox="1">
            <a:spLocks noChangeArrowheads="1"/>
          </p:cNvSpPr>
          <p:nvPr/>
        </p:nvSpPr>
        <p:spPr bwMode="auto">
          <a:xfrm>
            <a:off x="482601" y="6934199"/>
            <a:ext cx="11810999" cy="1843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l" eaLnBrk="1" hangingPunct="1"/>
            <a:r>
              <a:rPr lang="en-US" altLang="en-US" sz="2276" dirty="0">
                <a:solidFill>
                  <a:schemeClr val="tx2"/>
                </a:solidFill>
                <a:latin typeface="+mn-lt"/>
              </a:rPr>
              <a:t>[1] M. R. Kennedy, A. Ringer McDonald, A. E. DePrince, M. S. Marshall, R. Podeszwa, and C. D. Sherrill, </a:t>
            </a:r>
            <a:r>
              <a:rPr lang="en-US" altLang="en-US" sz="2276" i="1" dirty="0">
                <a:solidFill>
                  <a:schemeClr val="tx2"/>
                </a:solidFill>
                <a:latin typeface="+mn-lt"/>
              </a:rPr>
              <a:t>J. Chem. Phys. </a:t>
            </a:r>
            <a:r>
              <a:rPr lang="en-US" altLang="en-US" sz="2276" b="1" dirty="0">
                <a:solidFill>
                  <a:schemeClr val="tx2"/>
                </a:solidFill>
                <a:latin typeface="+mn-lt"/>
              </a:rPr>
              <a:t>140</a:t>
            </a:r>
            <a:r>
              <a:rPr lang="en-US" altLang="en-US" sz="2276" dirty="0">
                <a:solidFill>
                  <a:schemeClr val="tx2"/>
                </a:solidFill>
                <a:latin typeface="+mn-lt"/>
              </a:rPr>
              <a:t>, 121104 (2014)</a:t>
            </a:r>
          </a:p>
          <a:p>
            <a:pPr algn="l" eaLnBrk="1" hangingPunct="1"/>
            <a:r>
              <a:rPr lang="en-US" altLang="en-US" sz="2276" dirty="0">
                <a:solidFill>
                  <a:schemeClr val="tx2"/>
                </a:solidFill>
                <a:latin typeface="+mn-lt"/>
              </a:rPr>
              <a:t>[2] S. Wen and G. J. O. </a:t>
            </a:r>
            <a:r>
              <a:rPr lang="en-US" altLang="en-US" sz="2276" dirty="0" err="1">
                <a:solidFill>
                  <a:schemeClr val="tx2"/>
                </a:solidFill>
                <a:latin typeface="+mn-lt"/>
              </a:rPr>
              <a:t>Beran</a:t>
            </a:r>
            <a:r>
              <a:rPr lang="en-US" altLang="en-US" sz="2276" dirty="0">
                <a:solidFill>
                  <a:schemeClr val="tx2"/>
                </a:solidFill>
                <a:latin typeface="+mn-lt"/>
              </a:rPr>
              <a:t>, </a:t>
            </a:r>
            <a:r>
              <a:rPr lang="en-US" altLang="en-US" sz="2276" i="1" dirty="0">
                <a:solidFill>
                  <a:schemeClr val="tx2"/>
                </a:solidFill>
                <a:latin typeface="+mn-lt"/>
              </a:rPr>
              <a:t>J. Chem. Theory </a:t>
            </a:r>
            <a:r>
              <a:rPr lang="en-US" altLang="en-US" sz="2276" i="1" dirty="0" err="1">
                <a:solidFill>
                  <a:schemeClr val="tx2"/>
                </a:solidFill>
                <a:latin typeface="+mn-lt"/>
              </a:rPr>
              <a:t>Comput</a:t>
            </a:r>
            <a:r>
              <a:rPr lang="en-US" altLang="en-US" sz="2276" dirty="0">
                <a:solidFill>
                  <a:schemeClr val="tx2"/>
                </a:solidFill>
                <a:latin typeface="+mn-lt"/>
              </a:rPr>
              <a:t>. </a:t>
            </a:r>
            <a:r>
              <a:rPr lang="en-US" altLang="en-US" sz="2276" b="1" dirty="0">
                <a:solidFill>
                  <a:schemeClr val="tx2"/>
                </a:solidFill>
                <a:latin typeface="+mn-lt"/>
              </a:rPr>
              <a:t>7</a:t>
            </a:r>
            <a:r>
              <a:rPr lang="en-US" altLang="en-US" sz="2276" dirty="0">
                <a:solidFill>
                  <a:schemeClr val="tx2"/>
                </a:solidFill>
                <a:latin typeface="+mn-lt"/>
              </a:rPr>
              <a:t>, 3733 (2011)</a:t>
            </a:r>
          </a:p>
          <a:p>
            <a:pPr algn="l" eaLnBrk="1" hangingPunct="1"/>
            <a:r>
              <a:rPr lang="en-US" altLang="en-US" sz="2276" dirty="0">
                <a:solidFill>
                  <a:schemeClr val="tx2"/>
                </a:solidFill>
                <a:latin typeface="+mn-lt"/>
              </a:rPr>
              <a:t>[3] O. A. von </a:t>
            </a:r>
            <a:r>
              <a:rPr lang="en-US" altLang="en-US" sz="2276" dirty="0" err="1">
                <a:solidFill>
                  <a:schemeClr val="tx2"/>
                </a:solidFill>
                <a:latin typeface="+mn-lt"/>
              </a:rPr>
              <a:t>Lilienfeld</a:t>
            </a:r>
            <a:r>
              <a:rPr lang="en-US" altLang="en-US" sz="2276" dirty="0">
                <a:solidFill>
                  <a:schemeClr val="tx2"/>
                </a:solidFill>
                <a:latin typeface="+mn-lt"/>
              </a:rPr>
              <a:t> and A. Tkatchenko, </a:t>
            </a:r>
            <a:r>
              <a:rPr lang="en-US" altLang="en-US" sz="2276" i="1" dirty="0">
                <a:solidFill>
                  <a:schemeClr val="tx2"/>
                </a:solidFill>
                <a:latin typeface="+mn-lt"/>
              </a:rPr>
              <a:t>J. Chem. Phys</a:t>
            </a:r>
            <a:r>
              <a:rPr lang="en-US" altLang="en-US" sz="2276" dirty="0">
                <a:solidFill>
                  <a:schemeClr val="tx2"/>
                </a:solidFill>
                <a:latin typeface="+mn-lt"/>
              </a:rPr>
              <a:t>.</a:t>
            </a:r>
            <a:r>
              <a:rPr lang="en-US" altLang="en-US" sz="2276" b="1" dirty="0">
                <a:solidFill>
                  <a:schemeClr val="tx2"/>
                </a:solidFill>
                <a:latin typeface="+mn-lt"/>
              </a:rPr>
              <a:t> 132</a:t>
            </a:r>
            <a:r>
              <a:rPr lang="en-US" altLang="en-US" sz="2276" dirty="0">
                <a:solidFill>
                  <a:schemeClr val="tx2"/>
                </a:solidFill>
                <a:latin typeface="+mn-lt"/>
              </a:rPr>
              <a:t>, 234109 (2010)</a:t>
            </a:r>
          </a:p>
          <a:p>
            <a:pPr algn="l" eaLnBrk="1" hangingPunct="1"/>
            <a:r>
              <a:rPr lang="en-US" altLang="en-US" sz="2276" dirty="0">
                <a:solidFill>
                  <a:schemeClr val="tx2"/>
                </a:solidFill>
                <a:latin typeface="+mn-lt"/>
              </a:rPr>
              <a:t>[4] R. Podeszwa, B. M. Rice, and K. </a:t>
            </a:r>
            <a:r>
              <a:rPr lang="en-US" altLang="en-US" sz="2276" dirty="0" err="1">
                <a:solidFill>
                  <a:schemeClr val="tx2"/>
                </a:solidFill>
                <a:latin typeface="+mn-lt"/>
              </a:rPr>
              <a:t>Szalewicz</a:t>
            </a:r>
            <a:r>
              <a:rPr lang="en-US" altLang="en-US" sz="2276" dirty="0">
                <a:solidFill>
                  <a:schemeClr val="tx2"/>
                </a:solidFill>
                <a:latin typeface="+mn-lt"/>
              </a:rPr>
              <a:t>, </a:t>
            </a:r>
            <a:r>
              <a:rPr lang="en-US" altLang="en-US" sz="2276" i="1" dirty="0">
                <a:solidFill>
                  <a:schemeClr val="tx2"/>
                </a:solidFill>
                <a:latin typeface="+mn-lt"/>
              </a:rPr>
              <a:t>Phys. Rev. </a:t>
            </a:r>
            <a:r>
              <a:rPr lang="en-US" altLang="en-US" sz="2276" i="1" dirty="0" err="1">
                <a:solidFill>
                  <a:schemeClr val="tx2"/>
                </a:solidFill>
                <a:latin typeface="+mn-lt"/>
              </a:rPr>
              <a:t>Lett</a:t>
            </a:r>
            <a:r>
              <a:rPr lang="en-US" altLang="en-US" sz="2276" dirty="0">
                <a:solidFill>
                  <a:schemeClr val="tx2"/>
                </a:solidFill>
                <a:latin typeface="+mn-lt"/>
              </a:rPr>
              <a:t>. </a:t>
            </a:r>
            <a:r>
              <a:rPr lang="en-US" altLang="en-US" sz="2276" b="1" dirty="0">
                <a:solidFill>
                  <a:schemeClr val="tx2"/>
                </a:solidFill>
                <a:latin typeface="+mn-lt"/>
              </a:rPr>
              <a:t>101</a:t>
            </a:r>
            <a:r>
              <a:rPr lang="en-US" altLang="en-US" sz="2276" dirty="0">
                <a:solidFill>
                  <a:schemeClr val="tx2"/>
                </a:solidFill>
                <a:latin typeface="+mn-lt"/>
              </a:rPr>
              <a:t>, 115503 (2008)</a:t>
            </a:r>
          </a:p>
        </p:txBody>
      </p:sp>
    </p:spTree>
    <p:extLst>
      <p:ext uri="{BB962C8B-B14F-4D97-AF65-F5344CB8AC3E}">
        <p14:creationId xmlns:p14="http://schemas.microsoft.com/office/powerpoint/2010/main" val="2369386378"/>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3" name="Picture 12" descr="ge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8100" y="-533400"/>
            <a:ext cx="15621000" cy="10413998"/>
          </a:xfrm>
          <a:prstGeom prst="rect">
            <a:avLst/>
          </a:prstGeom>
        </p:spPr>
      </p:pic>
      <p:sp>
        <p:nvSpPr>
          <p:cNvPr id="2" name="Title 1"/>
          <p:cNvSpPr>
            <a:spLocks noGrp="1"/>
          </p:cNvSpPr>
          <p:nvPr>
            <p:ph type="title"/>
          </p:nvPr>
        </p:nvSpPr>
        <p:spPr/>
        <p:txBody>
          <a:bodyPr/>
          <a:lstStyle/>
          <a:p>
            <a:r>
              <a:rPr lang="en-US" dirty="0" smtClean="0"/>
              <a:t>SAPT Overview</a:t>
            </a:r>
            <a:endParaRPr lang="en-US" dirty="0"/>
          </a:p>
        </p:txBody>
      </p:sp>
      <p:sp>
        <p:nvSpPr>
          <p:cNvPr id="4" name="Slide Number Placeholder 3"/>
          <p:cNvSpPr>
            <a:spLocks noGrp="1"/>
          </p:cNvSpPr>
          <p:nvPr>
            <p:ph type="sldNum" sz="quarter" idx="10"/>
          </p:nvPr>
        </p:nvSpPr>
        <p:spPr/>
        <p:txBody>
          <a:bodyPr/>
          <a:lstStyle/>
          <a:p>
            <a:pPr>
              <a:defRPr/>
            </a:pPr>
            <a:fld id="{47590682-E058-274A-8C00-1B4C68707B04}" type="slidenum">
              <a:rPr lang="en-US" smtClean="0">
                <a:solidFill>
                  <a:srgbClr val="FFFFFF"/>
                </a:solidFill>
              </a:rPr>
              <a:pPr>
                <a:defRPr/>
              </a:pPr>
              <a:t>47</a:t>
            </a:fld>
            <a:endParaRPr lang="en-US">
              <a:solidFill>
                <a:srgbClr val="FFFFFF"/>
              </a:solidFill>
            </a:endParaRPr>
          </a:p>
        </p:txBody>
      </p:sp>
      <p:grpSp>
        <p:nvGrpSpPr>
          <p:cNvPr id="21" name="Group 20"/>
          <p:cNvGrpSpPr/>
          <p:nvPr/>
        </p:nvGrpSpPr>
        <p:grpSpPr>
          <a:xfrm>
            <a:off x="3759200" y="2895600"/>
            <a:ext cx="5257800" cy="584200"/>
            <a:chOff x="3759200" y="2895600"/>
            <a:chExt cx="5257800" cy="584200"/>
          </a:xfrm>
        </p:grpSpPr>
        <p:pic>
          <p:nvPicPr>
            <p:cNvPr id="7" name="Picture 6"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200" y="3048000"/>
              <a:ext cx="457200" cy="431800"/>
            </a:xfrm>
            <a:prstGeom prst="rect">
              <a:avLst/>
            </a:prstGeom>
          </p:spPr>
        </p:pic>
        <p:pic>
          <p:nvPicPr>
            <p:cNvPr id="8" name="Picture 7"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59800" y="2895600"/>
              <a:ext cx="457200" cy="431800"/>
            </a:xfrm>
            <a:prstGeom prst="rect">
              <a:avLst/>
            </a:prstGeom>
          </p:spPr>
        </p:pic>
      </p:grpSp>
      <p:grpSp>
        <p:nvGrpSpPr>
          <p:cNvPr id="22" name="Group 21"/>
          <p:cNvGrpSpPr/>
          <p:nvPr/>
        </p:nvGrpSpPr>
        <p:grpSpPr>
          <a:xfrm>
            <a:off x="2311400" y="5867400"/>
            <a:ext cx="8343900" cy="584200"/>
            <a:chOff x="2311400" y="5867400"/>
            <a:chExt cx="8343900" cy="584200"/>
          </a:xfrm>
        </p:grpSpPr>
        <p:pic>
          <p:nvPicPr>
            <p:cNvPr id="10" name="Picture 9"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11400" y="6019800"/>
              <a:ext cx="571500" cy="431800"/>
            </a:xfrm>
            <a:prstGeom prst="rect">
              <a:avLst/>
            </a:prstGeom>
          </p:spPr>
        </p:pic>
        <p:pic>
          <p:nvPicPr>
            <p:cNvPr id="11" name="Picture 10"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83800" y="5867400"/>
              <a:ext cx="571500" cy="431800"/>
            </a:xfrm>
            <a:prstGeom prst="rect">
              <a:avLst/>
            </a:prstGeom>
          </p:spPr>
        </p:pic>
      </p:grpSp>
      <p:pic>
        <p:nvPicPr>
          <p:cNvPr id="12" name="Picture 11"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2200" y="8578516"/>
            <a:ext cx="5740400" cy="381000"/>
          </a:xfrm>
          <a:prstGeom prst="rect">
            <a:avLst/>
          </a:prstGeom>
        </p:spPr>
      </p:pic>
      <p:sp>
        <p:nvSpPr>
          <p:cNvPr id="14" name="TextBox 13"/>
          <p:cNvSpPr txBox="1"/>
          <p:nvPr/>
        </p:nvSpPr>
        <p:spPr>
          <a:xfrm>
            <a:off x="7874000" y="7391400"/>
            <a:ext cx="4545378" cy="707886"/>
          </a:xfrm>
          <a:prstGeom prst="rect">
            <a:avLst/>
          </a:prstGeom>
          <a:noFill/>
        </p:spPr>
        <p:txBody>
          <a:bodyPr wrap="square" rtlCol="0">
            <a:spAutoFit/>
          </a:bodyPr>
          <a:lstStyle/>
          <a:p>
            <a:r>
              <a:rPr lang="en-US" sz="2000" dirty="0" smtClean="0">
                <a:latin typeface="Calibri"/>
              </a:rPr>
              <a:t>In each RSPT order,  adapt the dimer </a:t>
            </a:r>
            <a:r>
              <a:rPr lang="en-US" sz="2000" dirty="0" err="1" smtClean="0">
                <a:latin typeface="Calibri"/>
              </a:rPr>
              <a:t>wavefunction</a:t>
            </a:r>
            <a:r>
              <a:rPr lang="en-US" sz="2000" dirty="0" smtClean="0">
                <a:latin typeface="Calibri"/>
              </a:rPr>
              <a:t> to be </a:t>
            </a:r>
            <a:r>
              <a:rPr lang="en-US" sz="2000" dirty="0" err="1" smtClean="0">
                <a:latin typeface="Calibri"/>
              </a:rPr>
              <a:t>antisymmetric</a:t>
            </a:r>
            <a:r>
              <a:rPr lang="en-US" sz="2000" dirty="0" smtClean="0">
                <a:latin typeface="Calibri"/>
              </a:rPr>
              <a:t>! </a:t>
            </a:r>
            <a:endParaRPr lang="en-US" sz="2000" dirty="0">
              <a:latin typeface="Calibri"/>
            </a:endParaRPr>
          </a:p>
        </p:txBody>
      </p:sp>
      <p:grpSp>
        <p:nvGrpSpPr>
          <p:cNvPr id="20" name="Group 19"/>
          <p:cNvGrpSpPr/>
          <p:nvPr/>
        </p:nvGrpSpPr>
        <p:grpSpPr>
          <a:xfrm>
            <a:off x="5435600" y="3810000"/>
            <a:ext cx="2057400" cy="609600"/>
            <a:chOff x="5435600" y="3810000"/>
            <a:chExt cx="2057400" cy="609600"/>
          </a:xfrm>
        </p:grpSpPr>
        <p:pic>
          <p:nvPicPr>
            <p:cNvPr id="9" name="Picture 8"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26200" y="3810000"/>
              <a:ext cx="279400" cy="381000"/>
            </a:xfrm>
            <a:prstGeom prst="rect">
              <a:avLst/>
            </a:prstGeom>
          </p:spPr>
        </p:pic>
        <p:cxnSp>
          <p:nvCxnSpPr>
            <p:cNvPr id="16" name="Straight Arrow Connector 15"/>
            <p:cNvCxnSpPr/>
            <p:nvPr/>
          </p:nvCxnSpPr>
          <p:spPr bwMode="auto">
            <a:xfrm>
              <a:off x="5435600" y="4419600"/>
              <a:ext cx="2057400" cy="0"/>
            </a:xfrm>
            <a:prstGeom prst="straightConnector1">
              <a:avLst/>
            </a:prstGeom>
            <a:solidFill>
              <a:schemeClr val="accent1"/>
            </a:solidFill>
            <a:ln w="25400" cap="flat" cmpd="sng" algn="ctr">
              <a:solidFill>
                <a:srgbClr val="000000"/>
              </a:solidFill>
              <a:prstDash val="solid"/>
              <a:round/>
              <a:headEnd type="arrow"/>
              <a:tailEnd type="arrow"/>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9" name="TextBox 18"/>
          <p:cNvSpPr txBox="1"/>
          <p:nvPr/>
        </p:nvSpPr>
        <p:spPr>
          <a:xfrm>
            <a:off x="-25400" y="9415046"/>
            <a:ext cx="13042900" cy="338554"/>
          </a:xfrm>
          <a:prstGeom prst="rect">
            <a:avLst/>
          </a:prstGeom>
          <a:noFill/>
        </p:spPr>
        <p:txBody>
          <a:bodyPr wrap="square" rtlCol="0">
            <a:spAutoFit/>
          </a:bodyPr>
          <a:lstStyle/>
          <a:p>
            <a:r>
              <a:rPr lang="en-US" sz="1600" dirty="0" smtClean="0">
                <a:latin typeface="Calibri"/>
              </a:rPr>
              <a:t>B. </a:t>
            </a:r>
            <a:r>
              <a:rPr lang="en-US" sz="1600" dirty="0" err="1" smtClean="0">
                <a:latin typeface="Calibri"/>
              </a:rPr>
              <a:t>Jeziorski</a:t>
            </a:r>
            <a:r>
              <a:rPr lang="en-US" sz="1600" dirty="0" smtClean="0">
                <a:latin typeface="Calibri"/>
              </a:rPr>
              <a:t>, R. </a:t>
            </a:r>
            <a:r>
              <a:rPr lang="en-US" sz="1600" dirty="0" err="1" smtClean="0">
                <a:latin typeface="Calibri"/>
              </a:rPr>
              <a:t>Moszynski</a:t>
            </a:r>
            <a:r>
              <a:rPr lang="en-US" sz="1600" dirty="0" smtClean="0">
                <a:latin typeface="Calibri"/>
              </a:rPr>
              <a:t>, and K. </a:t>
            </a:r>
            <a:r>
              <a:rPr lang="en-US" sz="1600" dirty="0" err="1" smtClean="0">
                <a:latin typeface="Calibri"/>
              </a:rPr>
              <a:t>Szalewicz</a:t>
            </a:r>
            <a:r>
              <a:rPr lang="en-US" sz="1600" dirty="0" smtClean="0">
                <a:latin typeface="Calibri"/>
              </a:rPr>
              <a:t>, </a:t>
            </a:r>
            <a:r>
              <a:rPr lang="en-US" sz="1600" i="1" dirty="0" smtClean="0">
                <a:latin typeface="Calibri"/>
              </a:rPr>
              <a:t>Chem. Rev. </a:t>
            </a:r>
            <a:r>
              <a:rPr lang="en-US" sz="1600" b="1" dirty="0" smtClean="0">
                <a:latin typeface="Calibri"/>
              </a:rPr>
              <a:t>94</a:t>
            </a:r>
            <a:r>
              <a:rPr lang="en-US" sz="1600" dirty="0" smtClean="0">
                <a:latin typeface="Calibri"/>
              </a:rPr>
              <a:t> 1887 (1994)</a:t>
            </a:r>
            <a:endParaRPr lang="en-US" sz="1600" dirty="0">
              <a:latin typeface="Calibri"/>
            </a:endParaRPr>
          </a:p>
        </p:txBody>
      </p:sp>
    </p:spTree>
    <p:extLst>
      <p:ext uri="{BB962C8B-B14F-4D97-AF65-F5344CB8AC3E}">
        <p14:creationId xmlns:p14="http://schemas.microsoft.com/office/powerpoint/2010/main" val="8627233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37" name="Group 36"/>
          <p:cNvGrpSpPr/>
          <p:nvPr/>
        </p:nvGrpSpPr>
        <p:grpSpPr>
          <a:xfrm>
            <a:off x="482600" y="762000"/>
            <a:ext cx="13385798" cy="6129865"/>
            <a:chOff x="482600" y="762000"/>
            <a:chExt cx="13385798" cy="6129865"/>
          </a:xfrm>
        </p:grpSpPr>
        <p:pic>
          <p:nvPicPr>
            <p:cNvPr id="14" name="Picture 13" descr="geo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3600" y="762000"/>
              <a:ext cx="9194798" cy="6129865"/>
            </a:xfrm>
            <a:prstGeom prst="rect">
              <a:avLst/>
            </a:prstGeom>
          </p:spPr>
        </p:pic>
        <p:sp>
          <p:nvSpPr>
            <p:cNvPr id="32" name="TextBox 31"/>
            <p:cNvSpPr txBox="1"/>
            <p:nvPr/>
          </p:nvSpPr>
          <p:spPr>
            <a:xfrm>
              <a:off x="482600" y="1828800"/>
              <a:ext cx="5098120" cy="461665"/>
            </a:xfrm>
            <a:prstGeom prst="rect">
              <a:avLst/>
            </a:prstGeom>
            <a:noFill/>
          </p:spPr>
          <p:txBody>
            <a:bodyPr wrap="none" rtlCol="0">
              <a:spAutoFit/>
            </a:bodyPr>
            <a:lstStyle/>
            <a:p>
              <a:r>
                <a:rPr lang="en-US" sz="2400" dirty="0" smtClean="0">
                  <a:latin typeface="Calibri"/>
                </a:rPr>
                <a:t>Order-2 Partition of Interaction Energy:</a:t>
              </a:r>
              <a:endParaRPr lang="en-US" sz="2400" dirty="0">
                <a:latin typeface="Calibri"/>
              </a:endParaRPr>
            </a:p>
          </p:txBody>
        </p:sp>
      </p:grpSp>
      <p:sp>
        <p:nvSpPr>
          <p:cNvPr id="2" name="Title 1"/>
          <p:cNvSpPr>
            <a:spLocks noGrp="1"/>
          </p:cNvSpPr>
          <p:nvPr>
            <p:ph type="title"/>
          </p:nvPr>
        </p:nvSpPr>
        <p:spPr/>
        <p:txBody>
          <a:bodyPr/>
          <a:lstStyle/>
          <a:p>
            <a:r>
              <a:rPr lang="en-US" dirty="0" smtClean="0"/>
              <a:t>Objective: Local Two-Body Partition of SAPT</a:t>
            </a:r>
            <a:endParaRPr lang="en-US" dirty="0"/>
          </a:p>
        </p:txBody>
      </p:sp>
      <p:sp>
        <p:nvSpPr>
          <p:cNvPr id="4" name="Slide Number Placeholder 3"/>
          <p:cNvSpPr>
            <a:spLocks noGrp="1"/>
          </p:cNvSpPr>
          <p:nvPr>
            <p:ph type="sldNum" sz="quarter" idx="10"/>
          </p:nvPr>
        </p:nvSpPr>
        <p:spPr/>
        <p:txBody>
          <a:bodyPr/>
          <a:lstStyle/>
          <a:p>
            <a:pPr>
              <a:defRPr/>
            </a:pPr>
            <a:fld id="{47590682-E058-274A-8C00-1B4C68707B04}" type="slidenum">
              <a:rPr lang="en-US" smtClean="0">
                <a:solidFill>
                  <a:srgbClr val="FFFFFF"/>
                </a:solidFill>
              </a:rPr>
              <a:pPr>
                <a:defRPr/>
              </a:pPr>
              <a:t>48</a:t>
            </a:fld>
            <a:endParaRPr lang="en-US">
              <a:solidFill>
                <a:srgbClr val="FFFFFF"/>
              </a:solidFill>
            </a:endParaRPr>
          </a:p>
        </p:txBody>
      </p:sp>
      <p:grpSp>
        <p:nvGrpSpPr>
          <p:cNvPr id="38" name="Group 37"/>
          <p:cNvGrpSpPr/>
          <p:nvPr/>
        </p:nvGrpSpPr>
        <p:grpSpPr>
          <a:xfrm>
            <a:off x="1016000" y="2590800"/>
            <a:ext cx="9144000" cy="3886200"/>
            <a:chOff x="1016000" y="2590800"/>
            <a:chExt cx="9144000" cy="3886200"/>
          </a:xfrm>
        </p:grpSpPr>
        <p:pic>
          <p:nvPicPr>
            <p:cNvPr id="3" name="Picture 2"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0" y="2590800"/>
              <a:ext cx="2032000" cy="457200"/>
            </a:xfrm>
            <a:prstGeom prst="rect">
              <a:avLst/>
            </a:prstGeom>
          </p:spPr>
        </p:pic>
        <p:pic>
          <p:nvPicPr>
            <p:cNvPr id="7" name="Picture 6"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7900" y="6019800"/>
              <a:ext cx="787400" cy="457200"/>
            </a:xfrm>
            <a:prstGeom prst="rect">
              <a:avLst/>
            </a:prstGeom>
          </p:spPr>
        </p:pic>
        <p:grpSp>
          <p:nvGrpSpPr>
            <p:cNvPr id="25" name="Group 24"/>
            <p:cNvGrpSpPr/>
            <p:nvPr/>
          </p:nvGrpSpPr>
          <p:grpSpPr>
            <a:xfrm>
              <a:off x="8331200" y="4724400"/>
              <a:ext cx="1828800" cy="762000"/>
              <a:chOff x="8331200" y="4724400"/>
              <a:chExt cx="1828800" cy="762000"/>
            </a:xfrm>
          </p:grpSpPr>
          <p:sp>
            <p:nvSpPr>
              <p:cNvPr id="16" name="Oval 15"/>
              <p:cNvSpPr/>
              <p:nvPr/>
            </p:nvSpPr>
            <p:spPr bwMode="auto">
              <a:xfrm>
                <a:off x="9626600" y="4724400"/>
                <a:ext cx="533400" cy="53340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7" name="Oval 16"/>
              <p:cNvSpPr/>
              <p:nvPr/>
            </p:nvSpPr>
            <p:spPr bwMode="auto">
              <a:xfrm>
                <a:off x="8331200" y="4953000"/>
                <a:ext cx="533400" cy="533400"/>
              </a:xfrm>
              <a:prstGeom prst="ellipse">
                <a:avLst/>
              </a:prstGeom>
              <a:noFill/>
              <a:ln w="254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cxnSp>
            <p:nvCxnSpPr>
              <p:cNvPr id="24" name="Straight Connector 23"/>
              <p:cNvCxnSpPr>
                <a:stCxn id="17" idx="6"/>
                <a:endCxn id="16" idx="2"/>
              </p:cNvCxnSpPr>
              <p:nvPr/>
            </p:nvCxnSpPr>
            <p:spPr bwMode="auto">
              <a:xfrm flipV="1">
                <a:off x="8864600" y="4991100"/>
                <a:ext cx="762000" cy="228600"/>
              </a:xfrm>
              <a:prstGeom prst="line">
                <a:avLst/>
              </a:pr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grpSp>
        <p:nvGrpSpPr>
          <p:cNvPr id="39" name="Group 38"/>
          <p:cNvGrpSpPr/>
          <p:nvPr/>
        </p:nvGrpSpPr>
        <p:grpSpPr>
          <a:xfrm>
            <a:off x="1016000" y="2286000"/>
            <a:ext cx="11582400" cy="4191000"/>
            <a:chOff x="1016000" y="2286000"/>
            <a:chExt cx="11582400" cy="4191000"/>
          </a:xfrm>
        </p:grpSpPr>
        <p:pic>
          <p:nvPicPr>
            <p:cNvPr id="5" name="Picture 4"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6000" y="3657600"/>
              <a:ext cx="2565400" cy="825500"/>
            </a:xfrm>
            <a:prstGeom prst="rect">
              <a:avLst/>
            </a:prstGeom>
          </p:spPr>
        </p:pic>
        <p:pic>
          <p:nvPicPr>
            <p:cNvPr id="8" name="Picture 7"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4050" y="6019800"/>
              <a:ext cx="622300" cy="457200"/>
            </a:xfrm>
            <a:prstGeom prst="rect">
              <a:avLst/>
            </a:prstGeom>
          </p:spPr>
        </p:pic>
        <p:grpSp>
          <p:nvGrpSpPr>
            <p:cNvPr id="26" name="Group 25"/>
            <p:cNvGrpSpPr/>
            <p:nvPr/>
          </p:nvGrpSpPr>
          <p:grpSpPr>
            <a:xfrm>
              <a:off x="8255000" y="2286000"/>
              <a:ext cx="4343400" cy="3124200"/>
              <a:chOff x="8255000" y="2286000"/>
              <a:chExt cx="4343400" cy="3124200"/>
            </a:xfrm>
          </p:grpSpPr>
          <p:sp>
            <p:nvSpPr>
              <p:cNvPr id="15" name="Oval 14"/>
              <p:cNvSpPr/>
              <p:nvPr/>
            </p:nvSpPr>
            <p:spPr bwMode="auto">
              <a:xfrm>
                <a:off x="8255000" y="2819400"/>
                <a:ext cx="533400" cy="533400"/>
              </a:xfrm>
              <a:prstGeom prst="ellipse">
                <a:avLst/>
              </a:prstGeom>
              <a:noFill/>
              <a:ln w="254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19" name="Rounded Rectangle 18"/>
              <p:cNvSpPr/>
              <p:nvPr/>
            </p:nvSpPr>
            <p:spPr bwMode="auto">
              <a:xfrm>
                <a:off x="9245600" y="2286000"/>
                <a:ext cx="3352800" cy="3124200"/>
              </a:xfrm>
              <a:prstGeom prst="roundRect">
                <a:avLst/>
              </a:prstGeom>
              <a:noFill/>
              <a:ln w="25400" cap="flat" cmpd="sng" algn="ctr">
                <a:solidFill>
                  <a:srgbClr val="0000FF"/>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cxnSp>
            <p:nvCxnSpPr>
              <p:cNvPr id="27" name="Straight Connector 26"/>
              <p:cNvCxnSpPr>
                <a:stCxn id="15" idx="5"/>
                <a:endCxn id="19" idx="1"/>
              </p:cNvCxnSpPr>
              <p:nvPr/>
            </p:nvCxnSpPr>
            <p:spPr bwMode="auto">
              <a:xfrm>
                <a:off x="8710285" y="3274685"/>
                <a:ext cx="535315" cy="573415"/>
              </a:xfrm>
              <a:prstGeom prst="line">
                <a:avLst/>
              </a:prstGeom>
              <a:solidFill>
                <a:schemeClr val="accent1"/>
              </a:solidFill>
              <a:ln w="2540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grpSp>
      <p:grpSp>
        <p:nvGrpSpPr>
          <p:cNvPr id="40" name="Group 39"/>
          <p:cNvGrpSpPr/>
          <p:nvPr/>
        </p:nvGrpSpPr>
        <p:grpSpPr>
          <a:xfrm>
            <a:off x="1005998" y="2209800"/>
            <a:ext cx="11668602" cy="4203700"/>
            <a:chOff x="1005998" y="2209800"/>
            <a:chExt cx="11668602" cy="4203700"/>
          </a:xfrm>
        </p:grpSpPr>
        <p:pic>
          <p:nvPicPr>
            <p:cNvPr id="9" name="Picture 8"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595100" y="6083300"/>
              <a:ext cx="622300" cy="330200"/>
            </a:xfrm>
            <a:prstGeom prst="rect">
              <a:avLst/>
            </a:prstGeom>
          </p:spPr>
        </p:pic>
        <p:grpSp>
          <p:nvGrpSpPr>
            <p:cNvPr id="28" name="Group 27"/>
            <p:cNvGrpSpPr/>
            <p:nvPr/>
          </p:nvGrpSpPr>
          <p:grpSpPr>
            <a:xfrm>
              <a:off x="6350000" y="2209800"/>
              <a:ext cx="6324600" cy="3352800"/>
              <a:chOff x="6350000" y="2209800"/>
              <a:chExt cx="6324600" cy="3352800"/>
            </a:xfrm>
          </p:grpSpPr>
          <p:sp>
            <p:nvSpPr>
              <p:cNvPr id="20" name="Rounded Rectangle 19"/>
              <p:cNvSpPr/>
              <p:nvPr/>
            </p:nvSpPr>
            <p:spPr bwMode="auto">
              <a:xfrm>
                <a:off x="9169400" y="2209800"/>
                <a:ext cx="3505200" cy="3276600"/>
              </a:xfrm>
              <a:prstGeom prst="roundRect">
                <a:avLst/>
              </a:prstGeom>
              <a:no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sp>
            <p:nvSpPr>
              <p:cNvPr id="21" name="Rounded Rectangle 20"/>
              <p:cNvSpPr/>
              <p:nvPr/>
            </p:nvSpPr>
            <p:spPr bwMode="auto">
              <a:xfrm>
                <a:off x="6350000" y="2438400"/>
                <a:ext cx="2819400" cy="3124200"/>
              </a:xfrm>
              <a:prstGeom prst="roundRect">
                <a:avLst/>
              </a:prstGeom>
              <a:no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a:p>
            </p:txBody>
          </p:sp>
        </p:grpSp>
        <p:pic>
          <p:nvPicPr>
            <p:cNvPr id="12" name="Picture 11" descr="latex-image-1.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5998" y="5041900"/>
              <a:ext cx="2413000" cy="825500"/>
            </a:xfrm>
            <a:prstGeom prst="rect">
              <a:avLst/>
            </a:prstGeom>
          </p:spPr>
        </p:pic>
      </p:grpSp>
      <p:sp>
        <p:nvSpPr>
          <p:cNvPr id="33" name="TextBox 32"/>
          <p:cNvSpPr txBox="1"/>
          <p:nvPr/>
        </p:nvSpPr>
        <p:spPr>
          <a:xfrm>
            <a:off x="482600" y="6019800"/>
            <a:ext cx="5635076" cy="461665"/>
          </a:xfrm>
          <a:prstGeom prst="rect">
            <a:avLst/>
          </a:prstGeom>
          <a:noFill/>
        </p:spPr>
        <p:txBody>
          <a:bodyPr wrap="none" rtlCol="0">
            <a:spAutoFit/>
          </a:bodyPr>
          <a:lstStyle/>
          <a:p>
            <a:r>
              <a:rPr lang="en-US" sz="2400" dirty="0" smtClean="0">
                <a:latin typeface="Calibri"/>
              </a:rPr>
              <a:t>A,B could be atoms, functional groups, etc.</a:t>
            </a:r>
            <a:endParaRPr lang="en-US" sz="2400" dirty="0">
              <a:latin typeface="Calibri"/>
            </a:endParaRPr>
          </a:p>
        </p:txBody>
      </p:sp>
      <p:sp>
        <p:nvSpPr>
          <p:cNvPr id="35" name="TextBox 34"/>
          <p:cNvSpPr txBox="1"/>
          <p:nvPr/>
        </p:nvSpPr>
        <p:spPr>
          <a:xfrm>
            <a:off x="-25400" y="9415046"/>
            <a:ext cx="13042900" cy="338554"/>
          </a:xfrm>
          <a:prstGeom prst="rect">
            <a:avLst/>
          </a:prstGeom>
          <a:noFill/>
        </p:spPr>
        <p:txBody>
          <a:bodyPr wrap="square" rtlCol="0">
            <a:spAutoFit/>
          </a:bodyPr>
          <a:lstStyle/>
          <a:p>
            <a:r>
              <a:rPr lang="en-US" sz="1600" dirty="0" smtClean="0">
                <a:latin typeface="Calibri"/>
              </a:rPr>
              <a:t>W. Heisenberg, </a:t>
            </a:r>
            <a:r>
              <a:rPr lang="en-US" sz="1600" i="1" dirty="0" smtClean="0">
                <a:latin typeface="Calibri"/>
              </a:rPr>
              <a:t>Physics and Beyond: Encounters and Conversations</a:t>
            </a:r>
            <a:r>
              <a:rPr lang="en-US" sz="1600" dirty="0" smtClean="0">
                <a:latin typeface="Calibri"/>
              </a:rPr>
              <a:t>, Harper and Row, New York, 1972</a:t>
            </a:r>
            <a:endParaRPr lang="en-US" sz="1600" dirty="0">
              <a:latin typeface="Calibri"/>
            </a:endParaRPr>
          </a:p>
        </p:txBody>
      </p:sp>
      <p:sp>
        <p:nvSpPr>
          <p:cNvPr id="36" name="TextBox 35"/>
          <p:cNvSpPr txBox="1"/>
          <p:nvPr/>
        </p:nvSpPr>
        <p:spPr>
          <a:xfrm>
            <a:off x="558800" y="6618744"/>
            <a:ext cx="11963400" cy="2677656"/>
          </a:xfrm>
          <a:prstGeom prst="rect">
            <a:avLst/>
          </a:prstGeom>
          <a:noFill/>
        </p:spPr>
        <p:txBody>
          <a:bodyPr wrap="square" rtlCol="0">
            <a:spAutoFit/>
          </a:bodyPr>
          <a:lstStyle/>
          <a:p>
            <a:pPr algn="l"/>
            <a:endParaRPr lang="en-US" sz="2400" b="1" dirty="0" smtClean="0">
              <a:latin typeface="Calibri"/>
            </a:endParaRPr>
          </a:p>
          <a:p>
            <a:r>
              <a:rPr lang="en-US" sz="2400" dirty="0">
                <a:latin typeface="Calibri"/>
              </a:rPr>
              <a:t>“We must be clear that when it comes to atoms, language can be used only as in poetry. The poet, too, is not nearly so concerned with describing facts as with creating images and establishing mental connections.” </a:t>
            </a:r>
          </a:p>
          <a:p>
            <a:endParaRPr lang="en-US" sz="2400" dirty="0" smtClean="0">
              <a:latin typeface="Calibri"/>
            </a:endParaRPr>
          </a:p>
          <a:p>
            <a:r>
              <a:rPr lang="en-US" sz="2400" dirty="0" smtClean="0">
                <a:latin typeface="Calibri"/>
              </a:rPr>
              <a:t>- Bohr to Heisenberg in their first meeting, Summer 1920</a:t>
            </a:r>
          </a:p>
          <a:p>
            <a:endParaRPr lang="en-US" sz="2400" dirty="0" smtClean="0">
              <a:latin typeface="Calibri"/>
            </a:endParaRPr>
          </a:p>
        </p:txBody>
      </p:sp>
    </p:spTree>
    <p:extLst>
      <p:ext uri="{BB962C8B-B14F-4D97-AF65-F5344CB8AC3E}">
        <p14:creationId xmlns:p14="http://schemas.microsoft.com/office/powerpoint/2010/main" val="2756470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sz="5400" dirty="0" smtClean="0"/>
              <a:t>A-SAPT: </a:t>
            </a:r>
            <a:r>
              <a:rPr lang="en-US" sz="5400" dirty="0" err="1" smtClean="0"/>
              <a:t>Cation</a:t>
            </a:r>
            <a:r>
              <a:rPr lang="en-US" sz="5400" dirty="0" smtClean="0"/>
              <a:t>-π Results</a:t>
            </a:r>
          </a:p>
        </p:txBody>
      </p:sp>
      <p:sp>
        <p:nvSpPr>
          <p:cNvPr id="4" name="Slide Number Placeholder 3"/>
          <p:cNvSpPr>
            <a:spLocks noGrp="1"/>
          </p:cNvSpPr>
          <p:nvPr>
            <p:ph type="sldNum" sz="quarter" idx="10"/>
          </p:nvPr>
        </p:nvSpPr>
        <p:spPr/>
        <p:txBody>
          <a:bodyPr/>
          <a:lstStyle/>
          <a:p>
            <a:pPr>
              <a:defRPr/>
            </a:pPr>
            <a:fld id="{7F05C6AC-7D92-6748-97E6-561E7CE3C164}" type="slidenum">
              <a:rPr lang="en-US">
                <a:solidFill>
                  <a:srgbClr val="FFFFFF"/>
                </a:solidFill>
              </a:rPr>
              <a:pPr>
                <a:defRPr/>
              </a:pPr>
              <a:t>49</a:t>
            </a:fld>
            <a:endParaRPr lang="en-US">
              <a:solidFill>
                <a:srgbClr val="FFFFFF"/>
              </a:solidFill>
            </a:endParaRPr>
          </a:p>
        </p:txBody>
      </p:sp>
      <p:sp>
        <p:nvSpPr>
          <p:cNvPr id="5" name="Slide Number Placeholder 3"/>
          <p:cNvSpPr txBox="1">
            <a:spLocks/>
          </p:cNvSpPr>
          <p:nvPr/>
        </p:nvSpPr>
        <p:spPr bwMode="auto">
          <a:xfrm>
            <a:off x="12693650" y="9439275"/>
            <a:ext cx="268288" cy="254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none" lIns="91440" tIns="45720" rIns="91440" bIns="45720" numCol="1" anchor="t" anchorCtr="0" compatLnSpc="1">
            <a:prstTxWarp prst="textNoShape">
              <a:avLst/>
            </a:prstTxWarp>
          </a:bodyPr>
          <a:lstStyle>
            <a:defPPr>
              <a:defRPr lang="en-US"/>
            </a:defPPr>
            <a:lvl1pPr algn="ctr" rtl="0" fontAlgn="base">
              <a:spcBef>
                <a:spcPts val="1525"/>
              </a:spcBef>
              <a:spcAft>
                <a:spcPct val="0"/>
              </a:spcAft>
              <a:defRPr sz="1800" kern="1200">
                <a:solidFill>
                  <a:schemeClr val="tx1"/>
                </a:solidFill>
                <a:latin typeface="Arial" charset="0"/>
                <a:ea typeface="ＭＳ Ｐゴシック" charset="0"/>
                <a:cs typeface="Arial" charset="0"/>
                <a:sym typeface="Arial" charset="0"/>
              </a:defRPr>
            </a:lvl1pPr>
            <a:lvl2pPr marL="457200" algn="l" rtl="0" fontAlgn="base">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2pPr>
            <a:lvl3pPr marL="914400" algn="l" rtl="0" fontAlgn="base">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3pPr>
            <a:lvl4pPr marL="1371600" algn="l" rtl="0" fontAlgn="base">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4pPr>
            <a:lvl5pPr marL="1828800" algn="l" rtl="0" fontAlgn="base">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5pPr>
            <a:lvl6pPr marL="2286000" algn="l" defTabSz="457200" rtl="0" eaLnBrk="1" fontAlgn="base" latinLnBrk="0" hangingPunct="1">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6pPr>
            <a:lvl7pPr marL="2743200" algn="l" defTabSz="457200" rtl="0" eaLnBrk="1" fontAlgn="base" latinLnBrk="0" hangingPunct="1">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7pPr>
            <a:lvl8pPr marL="3200400" algn="l" defTabSz="457200" rtl="0" eaLnBrk="1" fontAlgn="base" latinLnBrk="0" hangingPunct="1">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8pPr>
            <a:lvl9pPr marL="3657600" algn="l" defTabSz="457200" rtl="0" eaLnBrk="1" fontAlgn="base" latinLnBrk="0" hangingPunct="1">
              <a:spcBef>
                <a:spcPct val="0"/>
              </a:spcBef>
              <a:spcAft>
                <a:spcPct val="0"/>
              </a:spcAft>
              <a:defRPr sz="1200" kern="1200">
                <a:solidFill>
                  <a:schemeClr val="tx1"/>
                </a:solidFill>
                <a:latin typeface="Gill Sans" charset="0"/>
                <a:ea typeface="ＭＳ Ｐゴシック" charset="0"/>
                <a:cs typeface="ヒラギノ角ゴ ProN W3" charset="0"/>
                <a:sym typeface="Gill Sans" charset="0"/>
              </a:defRPr>
            </a:lvl9pPr>
          </a:lstStyle>
          <a:p>
            <a:pPr>
              <a:defRPr/>
            </a:pPr>
            <a:fld id="{7F05C6AC-7D92-6748-97E6-561E7CE3C164}" type="slidenum">
              <a:rPr lang="en-US" smtClean="0">
                <a:solidFill>
                  <a:srgbClr val="FFFFFF"/>
                </a:solidFill>
              </a:rPr>
              <a:pPr>
                <a:defRPr/>
              </a:pPr>
              <a:t>49</a:t>
            </a:fld>
            <a:endParaRPr lang="en-US">
              <a:solidFill>
                <a:srgbClr val="FFFFFF"/>
              </a:solidFill>
            </a:endParaRPr>
          </a:p>
        </p:txBody>
      </p:sp>
      <p:pic>
        <p:nvPicPr>
          <p:cNvPr id="8" name="Picture 7"/>
          <p:cNvPicPr>
            <a:picLocks noChangeAspect="1"/>
          </p:cNvPicPr>
          <p:nvPr/>
        </p:nvPicPr>
        <p:blipFill>
          <a:blip r:embed="rId3"/>
          <a:stretch>
            <a:fillRect/>
          </a:stretch>
        </p:blipFill>
        <p:spPr>
          <a:xfrm>
            <a:off x="7569200" y="1905000"/>
            <a:ext cx="279400" cy="292100"/>
          </a:xfrm>
          <a:prstGeom prst="rect">
            <a:avLst/>
          </a:prstGeom>
        </p:spPr>
      </p:pic>
      <p:pic>
        <p:nvPicPr>
          <p:cNvPr id="9" name="Picture 8"/>
          <p:cNvPicPr>
            <a:picLocks noChangeAspect="1"/>
          </p:cNvPicPr>
          <p:nvPr/>
        </p:nvPicPr>
        <p:blipFill>
          <a:blip r:embed="rId4"/>
          <a:stretch>
            <a:fillRect/>
          </a:stretch>
        </p:blipFill>
        <p:spPr>
          <a:xfrm>
            <a:off x="5359400" y="3429000"/>
            <a:ext cx="241300" cy="279400"/>
          </a:xfrm>
          <a:prstGeom prst="rect">
            <a:avLst/>
          </a:prstGeom>
        </p:spPr>
      </p:pic>
      <p:sp>
        <p:nvSpPr>
          <p:cNvPr id="10" name="TextBox 9"/>
          <p:cNvSpPr txBox="1"/>
          <p:nvPr/>
        </p:nvSpPr>
        <p:spPr>
          <a:xfrm>
            <a:off x="863600" y="1752600"/>
            <a:ext cx="6096000" cy="461665"/>
          </a:xfrm>
          <a:prstGeom prst="rect">
            <a:avLst/>
          </a:prstGeom>
          <a:noFill/>
        </p:spPr>
        <p:txBody>
          <a:bodyPr wrap="square" rtlCol="0">
            <a:spAutoFit/>
          </a:bodyPr>
          <a:lstStyle/>
          <a:p>
            <a:pPr algn="l"/>
            <a:r>
              <a:rPr lang="en-US" sz="2400" u="sng" dirty="0" smtClean="0">
                <a:latin typeface="Arial"/>
                <a:cs typeface="Arial"/>
              </a:rPr>
              <a:t>Side-on Benzene – Na</a:t>
            </a:r>
            <a:r>
              <a:rPr lang="en-US" sz="2400" u="sng" baseline="30000" dirty="0" smtClean="0">
                <a:latin typeface="Arial"/>
                <a:cs typeface="Arial"/>
              </a:rPr>
              <a:t>+</a:t>
            </a:r>
            <a:r>
              <a:rPr lang="en-US" sz="2400" dirty="0" smtClean="0">
                <a:latin typeface="Arial"/>
                <a:cs typeface="Arial"/>
              </a:rPr>
              <a:t>:</a:t>
            </a:r>
            <a:endParaRPr lang="en-US" sz="2400" dirty="0">
              <a:latin typeface="Arial"/>
              <a:cs typeface="Arial"/>
            </a:endParaRPr>
          </a:p>
        </p:txBody>
      </p:sp>
      <p:sp>
        <p:nvSpPr>
          <p:cNvPr id="11" name="TextBox 10"/>
          <p:cNvSpPr txBox="1"/>
          <p:nvPr/>
        </p:nvSpPr>
        <p:spPr>
          <a:xfrm>
            <a:off x="1016000" y="3886200"/>
            <a:ext cx="2286000" cy="461665"/>
          </a:xfrm>
          <a:prstGeom prst="rect">
            <a:avLst/>
          </a:prstGeom>
          <a:noFill/>
        </p:spPr>
        <p:txBody>
          <a:bodyPr wrap="square" rtlCol="0">
            <a:spAutoFit/>
          </a:bodyPr>
          <a:lstStyle/>
          <a:p>
            <a:pPr algn="l"/>
            <a:r>
              <a:rPr lang="en-US" sz="2400" dirty="0" smtClean="0">
                <a:latin typeface="Arial"/>
                <a:cs typeface="Arial"/>
              </a:rPr>
              <a:t>Electrostatics:</a:t>
            </a:r>
            <a:endParaRPr lang="en-US" sz="2400" dirty="0">
              <a:latin typeface="Arial"/>
              <a:cs typeface="Arial"/>
            </a:endParaRPr>
          </a:p>
        </p:txBody>
      </p:sp>
      <p:sp>
        <p:nvSpPr>
          <p:cNvPr id="12" name="TextBox 11"/>
          <p:cNvSpPr txBox="1"/>
          <p:nvPr/>
        </p:nvSpPr>
        <p:spPr>
          <a:xfrm>
            <a:off x="5207000" y="3886200"/>
            <a:ext cx="2286000" cy="461665"/>
          </a:xfrm>
          <a:prstGeom prst="rect">
            <a:avLst/>
          </a:prstGeom>
          <a:noFill/>
        </p:spPr>
        <p:txBody>
          <a:bodyPr wrap="square" rtlCol="0">
            <a:spAutoFit/>
          </a:bodyPr>
          <a:lstStyle/>
          <a:p>
            <a:pPr algn="l"/>
            <a:r>
              <a:rPr lang="en-US" sz="2400" dirty="0" smtClean="0">
                <a:latin typeface="Arial"/>
                <a:cs typeface="Arial"/>
              </a:rPr>
              <a:t>Exchange:</a:t>
            </a:r>
            <a:endParaRPr lang="en-US" sz="2400" dirty="0">
              <a:latin typeface="Arial"/>
              <a:cs typeface="Arial"/>
            </a:endParaRPr>
          </a:p>
        </p:txBody>
      </p:sp>
      <p:sp>
        <p:nvSpPr>
          <p:cNvPr id="13" name="TextBox 12"/>
          <p:cNvSpPr txBox="1"/>
          <p:nvPr/>
        </p:nvSpPr>
        <p:spPr>
          <a:xfrm>
            <a:off x="9169400" y="3886200"/>
            <a:ext cx="2286000" cy="461665"/>
          </a:xfrm>
          <a:prstGeom prst="rect">
            <a:avLst/>
          </a:prstGeom>
          <a:noFill/>
        </p:spPr>
        <p:txBody>
          <a:bodyPr wrap="square" rtlCol="0">
            <a:spAutoFit/>
          </a:bodyPr>
          <a:lstStyle/>
          <a:p>
            <a:pPr algn="l"/>
            <a:r>
              <a:rPr lang="en-US" sz="2400" dirty="0" smtClean="0">
                <a:latin typeface="Arial"/>
                <a:cs typeface="Arial"/>
              </a:rPr>
              <a:t>Dispersion:</a:t>
            </a:r>
            <a:endParaRPr lang="en-US" sz="2400" dirty="0">
              <a:latin typeface="Arial"/>
              <a:cs typeface="Arial"/>
            </a:endParaRPr>
          </a:p>
        </p:txBody>
      </p:sp>
      <p:sp>
        <p:nvSpPr>
          <p:cNvPr id="15" name="TextBox 14"/>
          <p:cNvSpPr txBox="1"/>
          <p:nvPr/>
        </p:nvSpPr>
        <p:spPr>
          <a:xfrm>
            <a:off x="2082800" y="6654800"/>
            <a:ext cx="2895600" cy="461665"/>
          </a:xfrm>
          <a:prstGeom prst="rect">
            <a:avLst/>
          </a:prstGeom>
          <a:noFill/>
        </p:spPr>
        <p:txBody>
          <a:bodyPr wrap="square" rtlCol="0">
            <a:spAutoFit/>
          </a:bodyPr>
          <a:lstStyle/>
          <a:p>
            <a:pPr algn="l"/>
            <a:r>
              <a:rPr lang="en-US" sz="2400" dirty="0" smtClean="0">
                <a:latin typeface="Arial"/>
                <a:cs typeface="Arial"/>
              </a:rPr>
              <a:t>Induction [A&lt;-B]:</a:t>
            </a:r>
            <a:endParaRPr lang="en-US" sz="2400" dirty="0">
              <a:latin typeface="Arial"/>
              <a:cs typeface="Arial"/>
            </a:endParaRPr>
          </a:p>
        </p:txBody>
      </p:sp>
      <p:sp>
        <p:nvSpPr>
          <p:cNvPr id="16" name="TextBox 15"/>
          <p:cNvSpPr txBox="1"/>
          <p:nvPr/>
        </p:nvSpPr>
        <p:spPr>
          <a:xfrm>
            <a:off x="7416800" y="6654800"/>
            <a:ext cx="2895600" cy="461665"/>
          </a:xfrm>
          <a:prstGeom prst="rect">
            <a:avLst/>
          </a:prstGeom>
          <a:noFill/>
        </p:spPr>
        <p:txBody>
          <a:bodyPr wrap="square" rtlCol="0">
            <a:spAutoFit/>
          </a:bodyPr>
          <a:lstStyle/>
          <a:p>
            <a:pPr algn="l"/>
            <a:r>
              <a:rPr lang="en-US" sz="2400" dirty="0" smtClean="0">
                <a:latin typeface="Arial"/>
                <a:cs typeface="Arial"/>
              </a:rPr>
              <a:t>Induction [B&lt;-A]:</a:t>
            </a:r>
            <a:endParaRPr lang="en-US" sz="2400" dirty="0">
              <a:latin typeface="Arial"/>
              <a:cs typeface="Arial"/>
            </a:endParaRPr>
          </a:p>
        </p:txBody>
      </p:sp>
      <p:sp>
        <p:nvSpPr>
          <p:cNvPr id="17" name="TextBox 16"/>
          <p:cNvSpPr txBox="1"/>
          <p:nvPr/>
        </p:nvSpPr>
        <p:spPr>
          <a:xfrm>
            <a:off x="330200" y="4419600"/>
            <a:ext cx="2286000" cy="707886"/>
          </a:xfrm>
          <a:prstGeom prst="rect">
            <a:avLst/>
          </a:prstGeom>
          <a:noFill/>
        </p:spPr>
        <p:txBody>
          <a:bodyPr wrap="square" rtlCol="0">
            <a:spAutoFit/>
          </a:bodyPr>
          <a:lstStyle/>
          <a:p>
            <a:r>
              <a:rPr lang="en-US" sz="2000" dirty="0" smtClean="0">
                <a:latin typeface="Arial"/>
                <a:cs typeface="Arial"/>
              </a:rPr>
              <a:t>4.3</a:t>
            </a:r>
          </a:p>
          <a:p>
            <a:r>
              <a:rPr lang="en-US" sz="2000" dirty="0" smtClean="0">
                <a:latin typeface="Arial"/>
                <a:cs typeface="Arial"/>
              </a:rPr>
              <a:t>kcal mol</a:t>
            </a:r>
            <a:r>
              <a:rPr lang="en-US" sz="2000" baseline="30000" dirty="0" smtClean="0">
                <a:latin typeface="Arial"/>
                <a:cs typeface="Arial"/>
              </a:rPr>
              <a:t>-1</a:t>
            </a:r>
            <a:endParaRPr lang="en-US" sz="2000" baseline="30000" dirty="0">
              <a:latin typeface="Arial"/>
              <a:cs typeface="Arial"/>
            </a:endParaRPr>
          </a:p>
        </p:txBody>
      </p:sp>
      <p:sp>
        <p:nvSpPr>
          <p:cNvPr id="18" name="TextBox 17"/>
          <p:cNvSpPr txBox="1"/>
          <p:nvPr/>
        </p:nvSpPr>
        <p:spPr>
          <a:xfrm>
            <a:off x="4597400" y="4419600"/>
            <a:ext cx="2286000" cy="707886"/>
          </a:xfrm>
          <a:prstGeom prst="rect">
            <a:avLst/>
          </a:prstGeom>
          <a:noFill/>
        </p:spPr>
        <p:txBody>
          <a:bodyPr wrap="square" rtlCol="0">
            <a:spAutoFit/>
          </a:bodyPr>
          <a:lstStyle/>
          <a:p>
            <a:r>
              <a:rPr lang="en-US" sz="2000" dirty="0" smtClean="0">
                <a:latin typeface="Arial"/>
                <a:cs typeface="Arial"/>
              </a:rPr>
              <a:t>3.</a:t>
            </a:r>
            <a:r>
              <a:rPr lang="en-US" sz="2000" dirty="0">
                <a:latin typeface="Arial"/>
                <a:cs typeface="Arial"/>
              </a:rPr>
              <a:t>1</a:t>
            </a:r>
            <a:endParaRPr lang="en-US" sz="2000" dirty="0" smtClean="0">
              <a:latin typeface="Arial"/>
              <a:cs typeface="Arial"/>
            </a:endParaRPr>
          </a:p>
          <a:p>
            <a:r>
              <a:rPr lang="en-US" sz="2000" dirty="0" smtClean="0">
                <a:latin typeface="Arial"/>
                <a:cs typeface="Arial"/>
              </a:rPr>
              <a:t>kcal mol</a:t>
            </a:r>
            <a:r>
              <a:rPr lang="en-US" sz="2000" baseline="30000" dirty="0" smtClean="0">
                <a:latin typeface="Arial"/>
                <a:cs typeface="Arial"/>
              </a:rPr>
              <a:t>-1</a:t>
            </a:r>
            <a:endParaRPr lang="en-US" sz="2000" baseline="30000" dirty="0">
              <a:latin typeface="Arial"/>
              <a:cs typeface="Arial"/>
            </a:endParaRPr>
          </a:p>
        </p:txBody>
      </p:sp>
      <p:sp>
        <p:nvSpPr>
          <p:cNvPr id="19" name="TextBox 18"/>
          <p:cNvSpPr txBox="1"/>
          <p:nvPr/>
        </p:nvSpPr>
        <p:spPr>
          <a:xfrm>
            <a:off x="8559800" y="4419600"/>
            <a:ext cx="2286000" cy="707886"/>
          </a:xfrm>
          <a:prstGeom prst="rect">
            <a:avLst/>
          </a:prstGeom>
          <a:noFill/>
        </p:spPr>
        <p:txBody>
          <a:bodyPr wrap="square" rtlCol="0">
            <a:spAutoFit/>
          </a:bodyPr>
          <a:lstStyle/>
          <a:p>
            <a:r>
              <a:rPr lang="en-US" sz="2000" dirty="0" smtClean="0">
                <a:latin typeface="Arial"/>
                <a:cs typeface="Arial"/>
              </a:rPr>
              <a:t>-0.3</a:t>
            </a:r>
          </a:p>
          <a:p>
            <a:r>
              <a:rPr lang="en-US" sz="2000" dirty="0" smtClean="0">
                <a:latin typeface="Arial"/>
                <a:cs typeface="Arial"/>
              </a:rPr>
              <a:t>kcal mol</a:t>
            </a:r>
            <a:r>
              <a:rPr lang="en-US" sz="2000" baseline="30000" dirty="0" smtClean="0">
                <a:latin typeface="Arial"/>
                <a:cs typeface="Arial"/>
              </a:rPr>
              <a:t>-1</a:t>
            </a:r>
            <a:endParaRPr lang="en-US" sz="2000" baseline="30000" dirty="0">
              <a:latin typeface="Arial"/>
              <a:cs typeface="Arial"/>
            </a:endParaRPr>
          </a:p>
        </p:txBody>
      </p:sp>
      <p:sp>
        <p:nvSpPr>
          <p:cNvPr id="20" name="TextBox 19"/>
          <p:cNvSpPr txBox="1"/>
          <p:nvPr/>
        </p:nvSpPr>
        <p:spPr>
          <a:xfrm>
            <a:off x="6959600" y="7140714"/>
            <a:ext cx="2286000" cy="707886"/>
          </a:xfrm>
          <a:prstGeom prst="rect">
            <a:avLst/>
          </a:prstGeom>
          <a:noFill/>
        </p:spPr>
        <p:txBody>
          <a:bodyPr wrap="square" rtlCol="0">
            <a:spAutoFit/>
          </a:bodyPr>
          <a:lstStyle/>
          <a:p>
            <a:r>
              <a:rPr lang="en-US" sz="2000" dirty="0" smtClean="0">
                <a:latin typeface="Arial"/>
                <a:cs typeface="Arial"/>
              </a:rPr>
              <a:t>0.0</a:t>
            </a:r>
          </a:p>
          <a:p>
            <a:r>
              <a:rPr lang="en-US" sz="2000" dirty="0" smtClean="0">
                <a:latin typeface="Arial"/>
                <a:cs typeface="Arial"/>
              </a:rPr>
              <a:t>kcal mol</a:t>
            </a:r>
            <a:r>
              <a:rPr lang="en-US" sz="2000" baseline="30000" dirty="0" smtClean="0">
                <a:latin typeface="Arial"/>
                <a:cs typeface="Arial"/>
              </a:rPr>
              <a:t>-1</a:t>
            </a:r>
            <a:endParaRPr lang="en-US" sz="2000" baseline="30000" dirty="0">
              <a:latin typeface="Arial"/>
              <a:cs typeface="Arial"/>
            </a:endParaRPr>
          </a:p>
        </p:txBody>
      </p:sp>
      <p:sp>
        <p:nvSpPr>
          <p:cNvPr id="21" name="TextBox 20"/>
          <p:cNvSpPr txBox="1"/>
          <p:nvPr/>
        </p:nvSpPr>
        <p:spPr>
          <a:xfrm>
            <a:off x="1320800" y="7162800"/>
            <a:ext cx="2286000" cy="707886"/>
          </a:xfrm>
          <a:prstGeom prst="rect">
            <a:avLst/>
          </a:prstGeom>
          <a:noFill/>
        </p:spPr>
        <p:txBody>
          <a:bodyPr wrap="square" rtlCol="0">
            <a:spAutoFit/>
          </a:bodyPr>
          <a:lstStyle/>
          <a:p>
            <a:r>
              <a:rPr lang="en-US" sz="2000" dirty="0" smtClean="0">
                <a:latin typeface="Arial"/>
                <a:cs typeface="Arial"/>
              </a:rPr>
              <a:t>-11.6</a:t>
            </a:r>
          </a:p>
          <a:p>
            <a:r>
              <a:rPr lang="en-US" sz="2000" dirty="0" smtClean="0">
                <a:latin typeface="Arial"/>
                <a:cs typeface="Arial"/>
              </a:rPr>
              <a:t>kcal mol</a:t>
            </a:r>
            <a:r>
              <a:rPr lang="en-US" sz="2000" baseline="30000" dirty="0" smtClean="0">
                <a:latin typeface="Arial"/>
                <a:cs typeface="Arial"/>
              </a:rPr>
              <a:t>-1</a:t>
            </a:r>
            <a:endParaRPr lang="en-US" sz="2000" baseline="30000" dirty="0">
              <a:latin typeface="Arial"/>
              <a:cs typeface="Arial"/>
            </a:endParaRPr>
          </a:p>
        </p:txBody>
      </p:sp>
      <p:sp>
        <p:nvSpPr>
          <p:cNvPr id="22" name="TextBox 21"/>
          <p:cNvSpPr txBox="1"/>
          <p:nvPr/>
        </p:nvSpPr>
        <p:spPr>
          <a:xfrm>
            <a:off x="4445000" y="1905000"/>
            <a:ext cx="2286000" cy="707886"/>
          </a:xfrm>
          <a:prstGeom prst="rect">
            <a:avLst/>
          </a:prstGeom>
          <a:noFill/>
        </p:spPr>
        <p:txBody>
          <a:bodyPr wrap="square" rtlCol="0">
            <a:spAutoFit/>
          </a:bodyPr>
          <a:lstStyle/>
          <a:p>
            <a:r>
              <a:rPr lang="en-US" sz="2000" dirty="0" smtClean="0">
                <a:latin typeface="Arial"/>
                <a:cs typeface="Arial"/>
              </a:rPr>
              <a:t>Total: -4.5</a:t>
            </a:r>
          </a:p>
          <a:p>
            <a:r>
              <a:rPr lang="en-US" sz="2000" dirty="0" smtClean="0">
                <a:latin typeface="Arial"/>
                <a:cs typeface="Arial"/>
              </a:rPr>
              <a:t>kcal mol</a:t>
            </a:r>
            <a:r>
              <a:rPr lang="en-US" sz="2000" baseline="30000" dirty="0" smtClean="0">
                <a:latin typeface="Arial"/>
                <a:cs typeface="Arial"/>
              </a:rPr>
              <a:t>-1</a:t>
            </a:r>
            <a:endParaRPr lang="en-US" sz="2000" baseline="30000" dirty="0">
              <a:latin typeface="Arial"/>
              <a:cs typeface="Arial"/>
            </a:endParaRPr>
          </a:p>
        </p:txBody>
      </p:sp>
      <p:pic>
        <p:nvPicPr>
          <p:cNvPr id="29" name="Picture 28" descr="DensV.png"/>
          <p:cNvPicPr>
            <a:picLocks noChangeAspect="1"/>
          </p:cNvPicPr>
          <p:nvPr/>
        </p:nvPicPr>
        <p:blipFill>
          <a:blip r:embed="rId5">
            <a:alphaModFix amt="43000"/>
            <a:extLst>
              <a:ext uri="{28A0092B-C50C-407E-A947-70E740481C1C}">
                <a14:useLocalDpi xmlns:a14="http://schemas.microsoft.com/office/drawing/2010/main" val="0"/>
              </a:ext>
            </a:extLst>
          </a:blip>
          <a:stretch>
            <a:fillRect/>
          </a:stretch>
        </p:blipFill>
        <p:spPr>
          <a:xfrm>
            <a:off x="1473200" y="3810000"/>
            <a:ext cx="3250984" cy="2743200"/>
          </a:xfrm>
          <a:prstGeom prst="rect">
            <a:avLst/>
          </a:prstGeom>
        </p:spPr>
      </p:pic>
      <p:pic>
        <p:nvPicPr>
          <p:cNvPr id="30" name="Picture 29" descr="DensV.png"/>
          <p:cNvPicPr>
            <a:picLocks noChangeAspect="1"/>
          </p:cNvPicPr>
          <p:nvPr/>
        </p:nvPicPr>
        <p:blipFill>
          <a:blip r:embed="rId5">
            <a:alphaModFix amt="43000"/>
            <a:extLst>
              <a:ext uri="{28A0092B-C50C-407E-A947-70E740481C1C}">
                <a14:useLocalDpi xmlns:a14="http://schemas.microsoft.com/office/drawing/2010/main" val="0"/>
              </a:ext>
            </a:extLst>
          </a:blip>
          <a:stretch>
            <a:fillRect/>
          </a:stretch>
        </p:blipFill>
        <p:spPr>
          <a:xfrm>
            <a:off x="5588000" y="3962400"/>
            <a:ext cx="3250984" cy="2743200"/>
          </a:xfrm>
          <a:prstGeom prst="rect">
            <a:avLst/>
          </a:prstGeom>
        </p:spPr>
      </p:pic>
      <p:pic>
        <p:nvPicPr>
          <p:cNvPr id="31" name="Picture 30" descr="DensV.png"/>
          <p:cNvPicPr>
            <a:picLocks noChangeAspect="1"/>
          </p:cNvPicPr>
          <p:nvPr/>
        </p:nvPicPr>
        <p:blipFill>
          <a:blip r:embed="rId5">
            <a:alphaModFix amt="43000"/>
            <a:extLst>
              <a:ext uri="{28A0092B-C50C-407E-A947-70E740481C1C}">
                <a14:useLocalDpi xmlns:a14="http://schemas.microsoft.com/office/drawing/2010/main" val="0"/>
              </a:ext>
            </a:extLst>
          </a:blip>
          <a:stretch>
            <a:fillRect/>
          </a:stretch>
        </p:blipFill>
        <p:spPr>
          <a:xfrm>
            <a:off x="9550400" y="3962400"/>
            <a:ext cx="3250984" cy="2743200"/>
          </a:xfrm>
          <a:prstGeom prst="rect">
            <a:avLst/>
          </a:prstGeom>
        </p:spPr>
      </p:pic>
      <p:pic>
        <p:nvPicPr>
          <p:cNvPr id="32" name="Picture 31" descr="DensV.png"/>
          <p:cNvPicPr>
            <a:picLocks noChangeAspect="1"/>
          </p:cNvPicPr>
          <p:nvPr/>
        </p:nvPicPr>
        <p:blipFill>
          <a:blip r:embed="rId5">
            <a:alphaModFix amt="43000"/>
            <a:extLst>
              <a:ext uri="{28A0092B-C50C-407E-A947-70E740481C1C}">
                <a14:useLocalDpi xmlns:a14="http://schemas.microsoft.com/office/drawing/2010/main" val="0"/>
              </a:ext>
            </a:extLst>
          </a:blip>
          <a:stretch>
            <a:fillRect/>
          </a:stretch>
        </p:blipFill>
        <p:spPr>
          <a:xfrm>
            <a:off x="2692400" y="6553200"/>
            <a:ext cx="3250984" cy="2743200"/>
          </a:xfrm>
          <a:prstGeom prst="rect">
            <a:avLst/>
          </a:prstGeom>
        </p:spPr>
      </p:pic>
      <p:pic>
        <p:nvPicPr>
          <p:cNvPr id="33" name="Picture 32" descr="DensV.png"/>
          <p:cNvPicPr>
            <a:picLocks noChangeAspect="1"/>
          </p:cNvPicPr>
          <p:nvPr/>
        </p:nvPicPr>
        <p:blipFill>
          <a:blip r:embed="rId5">
            <a:alphaModFix amt="43000"/>
            <a:extLst>
              <a:ext uri="{28A0092B-C50C-407E-A947-70E740481C1C}">
                <a14:useLocalDpi xmlns:a14="http://schemas.microsoft.com/office/drawing/2010/main" val="0"/>
              </a:ext>
            </a:extLst>
          </a:blip>
          <a:stretch>
            <a:fillRect/>
          </a:stretch>
        </p:blipFill>
        <p:spPr>
          <a:xfrm>
            <a:off x="7721600" y="6553200"/>
            <a:ext cx="3250984" cy="2743200"/>
          </a:xfrm>
          <a:prstGeom prst="rect">
            <a:avLst/>
          </a:prstGeom>
        </p:spPr>
      </p:pic>
      <p:pic>
        <p:nvPicPr>
          <p:cNvPr id="34" name="Picture 33" descr="DispV.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50400" y="3962400"/>
            <a:ext cx="3250984" cy="2743200"/>
          </a:xfrm>
          <a:prstGeom prst="rect">
            <a:avLst/>
          </a:prstGeom>
        </p:spPr>
      </p:pic>
      <p:pic>
        <p:nvPicPr>
          <p:cNvPr id="35" name="Picture 34" descr="ExchV.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1068" y="3962400"/>
            <a:ext cx="3257916" cy="2743200"/>
          </a:xfrm>
          <a:prstGeom prst="rect">
            <a:avLst/>
          </a:prstGeom>
        </p:spPr>
      </p:pic>
      <p:pic>
        <p:nvPicPr>
          <p:cNvPr id="36" name="Picture 35" descr="IndBAV.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27437" y="6553200"/>
            <a:ext cx="3245147" cy="2743200"/>
          </a:xfrm>
          <a:prstGeom prst="rect">
            <a:avLst/>
          </a:prstGeom>
        </p:spPr>
      </p:pic>
      <p:pic>
        <p:nvPicPr>
          <p:cNvPr id="37" name="Picture 36" descr="IndABV.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692400" y="6553200"/>
            <a:ext cx="3252067" cy="2743200"/>
          </a:xfrm>
          <a:prstGeom prst="rect">
            <a:avLst/>
          </a:prstGeom>
        </p:spPr>
      </p:pic>
      <p:pic>
        <p:nvPicPr>
          <p:cNvPr id="38" name="Picture 37" descr="ElstV.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73200" y="3810000"/>
            <a:ext cx="3257916" cy="2743200"/>
          </a:xfrm>
          <a:prstGeom prst="rect">
            <a:avLst/>
          </a:prstGeom>
        </p:spPr>
      </p:pic>
      <p:pic>
        <p:nvPicPr>
          <p:cNvPr id="40" name="Picture 39" descr="geom2.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826000" y="1295400"/>
            <a:ext cx="4572001" cy="3048000"/>
          </a:xfrm>
          <a:prstGeom prst="rect">
            <a:avLst/>
          </a:prstGeom>
        </p:spPr>
      </p:pic>
      <p:sp>
        <p:nvSpPr>
          <p:cNvPr id="41" name="Oval 40"/>
          <p:cNvSpPr/>
          <p:nvPr/>
        </p:nvSpPr>
        <p:spPr bwMode="auto">
          <a:xfrm>
            <a:off x="6184507" y="3544477"/>
            <a:ext cx="381000" cy="381000"/>
          </a:xfrm>
          <a:prstGeom prst="ellipse">
            <a:avLst/>
          </a:prstGeom>
          <a:no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endParaRPr lang="en-US" dirty="0"/>
          </a:p>
        </p:txBody>
      </p:sp>
      <p:sp>
        <p:nvSpPr>
          <p:cNvPr id="39" name="TextBox 38"/>
          <p:cNvSpPr txBox="1"/>
          <p:nvPr/>
        </p:nvSpPr>
        <p:spPr>
          <a:xfrm>
            <a:off x="298884" y="8153400"/>
            <a:ext cx="1612941" cy="1200329"/>
          </a:xfrm>
          <a:prstGeom prst="rect">
            <a:avLst/>
          </a:prstGeom>
          <a:noFill/>
        </p:spPr>
        <p:txBody>
          <a:bodyPr wrap="none" rtlCol="0">
            <a:spAutoFit/>
          </a:bodyPr>
          <a:lstStyle/>
          <a:p>
            <a:r>
              <a:rPr lang="en-US" sz="2400" dirty="0" smtClean="0">
                <a:latin typeface="Calibri"/>
                <a:sym typeface="Symbol"/>
              </a:rPr>
              <a:t></a:t>
            </a:r>
            <a:r>
              <a:rPr lang="en-US" sz="2400" baseline="-25000" dirty="0" smtClean="0">
                <a:latin typeface="Calibri"/>
                <a:sym typeface="Symbol"/>
              </a:rPr>
              <a:t>xx</a:t>
            </a:r>
            <a:r>
              <a:rPr lang="en-US" sz="2400" dirty="0" smtClean="0">
                <a:latin typeface="Calibri"/>
                <a:sym typeface="Symbol"/>
              </a:rPr>
              <a:t> = 74 au,</a:t>
            </a:r>
            <a:r>
              <a:rPr lang="en-US" sz="2400" dirty="0" smtClean="0">
                <a:latin typeface="Calibri"/>
              </a:rPr>
              <a:t/>
            </a:r>
            <a:br>
              <a:rPr lang="en-US" sz="2400" dirty="0" smtClean="0">
                <a:latin typeface="Calibri"/>
              </a:rPr>
            </a:br>
            <a:r>
              <a:rPr lang="en-US" sz="2400" dirty="0" smtClean="0">
                <a:latin typeface="Calibri"/>
                <a:sym typeface="Symbol"/>
              </a:rPr>
              <a:t></a:t>
            </a:r>
            <a:r>
              <a:rPr lang="en-US" sz="2400" baseline="-25000" dirty="0" err="1" smtClean="0">
                <a:latin typeface="Calibri"/>
                <a:sym typeface="Symbol"/>
              </a:rPr>
              <a:t>zz</a:t>
            </a:r>
            <a:r>
              <a:rPr lang="en-US" sz="2400" dirty="0" smtClean="0">
                <a:latin typeface="Calibri"/>
                <a:sym typeface="Symbol"/>
              </a:rPr>
              <a:t> = 39 au</a:t>
            </a:r>
          </a:p>
          <a:p>
            <a:r>
              <a:rPr lang="en-US" sz="2400" dirty="0" smtClean="0">
                <a:latin typeface="Calibri"/>
                <a:sym typeface="Symbol"/>
              </a:rPr>
              <a:t>DZP SCF</a:t>
            </a:r>
          </a:p>
        </p:txBody>
      </p:sp>
      <p:sp>
        <p:nvSpPr>
          <p:cNvPr id="42" name="TextBox 41"/>
          <p:cNvSpPr txBox="1"/>
          <p:nvPr/>
        </p:nvSpPr>
        <p:spPr>
          <a:xfrm>
            <a:off x="10140950" y="1771650"/>
            <a:ext cx="2467407" cy="1815882"/>
          </a:xfrm>
          <a:prstGeom prst="rect">
            <a:avLst/>
          </a:prstGeom>
          <a:noFill/>
        </p:spPr>
        <p:txBody>
          <a:bodyPr wrap="none" rtlCol="0">
            <a:spAutoFit/>
          </a:bodyPr>
          <a:lstStyle/>
          <a:p>
            <a:pPr algn="l"/>
            <a:r>
              <a:rPr lang="en-US" sz="2800" b="1" dirty="0" smtClean="0">
                <a:latin typeface="Calibri"/>
              </a:rPr>
              <a:t>Colors</a:t>
            </a:r>
            <a:r>
              <a:rPr lang="en-US" sz="2800" dirty="0" smtClean="0">
                <a:latin typeface="Calibri"/>
              </a:rPr>
              <a:t>:</a:t>
            </a:r>
          </a:p>
          <a:p>
            <a:pPr algn="l"/>
            <a:r>
              <a:rPr lang="en-US" sz="2800" dirty="0" smtClean="0">
                <a:latin typeface="Calibri"/>
              </a:rPr>
              <a:t>Red – attractive</a:t>
            </a:r>
          </a:p>
          <a:p>
            <a:pPr algn="l"/>
            <a:r>
              <a:rPr lang="en-US" sz="2800" dirty="0" smtClean="0">
                <a:latin typeface="Calibri"/>
              </a:rPr>
              <a:t>Blue - repulsive</a:t>
            </a:r>
          </a:p>
          <a:p>
            <a:pPr algn="l"/>
            <a:r>
              <a:rPr lang="en-US" sz="2800" dirty="0" smtClean="0">
                <a:latin typeface="Calibri"/>
              </a:rPr>
              <a:t>Green - density</a:t>
            </a:r>
            <a:endParaRPr lang="en-US" sz="2800" dirty="0">
              <a:latin typeface="Calibri"/>
            </a:endParaRPr>
          </a:p>
        </p:txBody>
      </p:sp>
    </p:spTree>
    <p:extLst>
      <p:ext uri="{BB962C8B-B14F-4D97-AF65-F5344CB8AC3E}">
        <p14:creationId xmlns:p14="http://schemas.microsoft.com/office/powerpoint/2010/main" val="2575149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a:xfrm>
            <a:off x="650240" y="26247"/>
            <a:ext cx="11704320" cy="1625600"/>
          </a:xfrm>
        </p:spPr>
        <p:txBody>
          <a:bodyPr/>
          <a:lstStyle/>
          <a:p>
            <a:r>
              <a:rPr lang="en-US" sz="5400" dirty="0" smtClean="0"/>
              <a:t>Goals of the Psi4 Project</a:t>
            </a:r>
          </a:p>
        </p:txBody>
      </p:sp>
      <p:sp>
        <p:nvSpPr>
          <p:cNvPr id="65539" name="Content Placeholder 5" descr="Rectangle: Click to edit Master text styles&#10;Second level&#10;Third level&#10;Fourth level&#10;Fifth level"/>
          <p:cNvSpPr>
            <a:spLocks noGrp="1"/>
          </p:cNvSpPr>
          <p:nvPr>
            <p:ph idx="1"/>
          </p:nvPr>
        </p:nvSpPr>
        <p:spPr>
          <a:xfrm>
            <a:off x="541867" y="1912339"/>
            <a:ext cx="12006862" cy="6624320"/>
          </a:xfrm>
        </p:spPr>
        <p:txBody>
          <a:bodyPr/>
          <a:lstStyle/>
          <a:p>
            <a:r>
              <a:rPr lang="en-US" sz="3400" dirty="0" smtClean="0"/>
              <a:t>Provide free, open-source software for quantum chemistry</a:t>
            </a:r>
          </a:p>
          <a:p>
            <a:r>
              <a:rPr lang="en-US" sz="3400" dirty="0" smtClean="0"/>
              <a:t>Make the code fast</a:t>
            </a:r>
          </a:p>
          <a:p>
            <a:r>
              <a:rPr lang="en-US" sz="3400" dirty="0" smtClean="0"/>
              <a:t>Make the code easy to use</a:t>
            </a:r>
          </a:p>
          <a:p>
            <a:r>
              <a:rPr lang="en-US" sz="3400" dirty="0" smtClean="0"/>
              <a:t>Provide good documentation for users</a:t>
            </a:r>
          </a:p>
          <a:p>
            <a:r>
              <a:rPr lang="en-US" sz="3400" dirty="0" smtClean="0"/>
              <a:t>Provide a robust infrastructure for rapid development of new theoretical methods</a:t>
            </a:r>
          </a:p>
          <a:p>
            <a:r>
              <a:rPr lang="en-US" sz="3400" dirty="0" smtClean="0"/>
              <a:t>Make the code friendly to reusable libraries, add-ons, plugins, etc.  Promote development of reusable software components</a:t>
            </a:r>
          </a:p>
        </p:txBody>
      </p:sp>
    </p:spTree>
    <p:extLst>
      <p:ext uri="{BB962C8B-B14F-4D97-AF65-F5344CB8AC3E}">
        <p14:creationId xmlns:p14="http://schemas.microsoft.com/office/powerpoint/2010/main" val="2715132467"/>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50240" y="216522"/>
            <a:ext cx="11704320" cy="1625600"/>
          </a:xfrm>
        </p:spPr>
        <p:txBody>
          <a:bodyPr/>
          <a:lstStyle/>
          <a:p>
            <a:r>
              <a:rPr lang="en-US" dirty="0" smtClean="0"/>
              <a:t>Community Support: User Forum</a:t>
            </a:r>
            <a:endParaRPr lang="en-US" dirty="0"/>
          </a:p>
        </p:txBody>
      </p:sp>
      <p:pic>
        <p:nvPicPr>
          <p:cNvPr id="2" name="Picture 1"/>
          <p:cNvPicPr>
            <a:picLocks noChangeAspect="1"/>
          </p:cNvPicPr>
          <p:nvPr/>
        </p:nvPicPr>
        <p:blipFill>
          <a:blip r:embed="rId2"/>
          <a:stretch>
            <a:fillRect/>
          </a:stretch>
        </p:blipFill>
        <p:spPr>
          <a:xfrm>
            <a:off x="230187" y="2133600"/>
            <a:ext cx="12544425" cy="5937112"/>
          </a:xfrm>
          <a:prstGeom prst="rect">
            <a:avLst/>
          </a:prstGeom>
        </p:spPr>
      </p:pic>
    </p:spTree>
    <p:extLst>
      <p:ext uri="{BB962C8B-B14F-4D97-AF65-F5344CB8AC3E}">
        <p14:creationId xmlns:p14="http://schemas.microsoft.com/office/powerpoint/2010/main" val="129634276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50240" y="216522"/>
            <a:ext cx="11704320" cy="1625600"/>
          </a:xfrm>
        </p:spPr>
        <p:txBody>
          <a:bodyPr/>
          <a:lstStyle/>
          <a:p>
            <a:r>
              <a:rPr lang="en-US" dirty="0" smtClean="0"/>
              <a:t>Community Support: YouTube Channel</a:t>
            </a:r>
            <a:endParaRPr lang="en-US" dirty="0"/>
          </a:p>
        </p:txBody>
      </p:sp>
      <p:pic>
        <p:nvPicPr>
          <p:cNvPr id="3" name="Picture 2"/>
          <p:cNvPicPr>
            <a:picLocks noChangeAspect="1"/>
          </p:cNvPicPr>
          <p:nvPr/>
        </p:nvPicPr>
        <p:blipFill>
          <a:blip r:embed="rId2"/>
          <a:stretch>
            <a:fillRect/>
          </a:stretch>
        </p:blipFill>
        <p:spPr>
          <a:xfrm>
            <a:off x="1168400" y="1852061"/>
            <a:ext cx="10668000" cy="7839205"/>
          </a:xfrm>
          <a:prstGeom prst="rect">
            <a:avLst/>
          </a:prstGeom>
        </p:spPr>
      </p:pic>
    </p:spTree>
    <p:extLst>
      <p:ext uri="{BB962C8B-B14F-4D97-AF65-F5344CB8AC3E}">
        <p14:creationId xmlns:p14="http://schemas.microsoft.com/office/powerpoint/2010/main" val="1949647856"/>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650240" y="216522"/>
            <a:ext cx="11704320" cy="1625600"/>
          </a:xfrm>
        </p:spPr>
        <p:txBody>
          <a:bodyPr/>
          <a:lstStyle/>
          <a:p>
            <a:r>
              <a:rPr lang="en-US" dirty="0" smtClean="0"/>
              <a:t>PSI4Education: An open lab manual</a:t>
            </a:r>
            <a:endParaRPr lang="en-US" dirty="0"/>
          </a:p>
        </p:txBody>
      </p:sp>
      <p:pic>
        <p:nvPicPr>
          <p:cNvPr id="10" name="Content Placeholder 9" descr="Screen Shot 2014-08-06 at 7.04.44 PM.png"/>
          <p:cNvPicPr>
            <a:picLocks noGrp="1" noChangeAspect="1"/>
          </p:cNvPicPr>
          <p:nvPr>
            <p:ph idx="1"/>
          </p:nvPr>
        </p:nvPicPr>
        <p:blipFill>
          <a:blip r:embed="rId2">
            <a:extLst>
              <a:ext uri="{28A0092B-C50C-407E-A947-70E740481C1C}">
                <a14:useLocalDpi xmlns:a14="http://schemas.microsoft.com/office/drawing/2010/main" val="0"/>
              </a:ext>
            </a:extLst>
          </a:blip>
          <a:srcRect t="4257" b="4257"/>
          <a:stretch>
            <a:fillRect/>
          </a:stretch>
        </p:blipFill>
        <p:spPr>
          <a:xfrm>
            <a:off x="0" y="2016197"/>
            <a:ext cx="13033079" cy="7167691"/>
          </a:xfrm>
        </p:spPr>
      </p:pic>
    </p:spTree>
    <p:extLst>
      <p:ext uri="{BB962C8B-B14F-4D97-AF65-F5344CB8AC3E}">
        <p14:creationId xmlns:p14="http://schemas.microsoft.com/office/powerpoint/2010/main" val="211598159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WebMO</a:t>
            </a:r>
            <a:r>
              <a:rPr lang="en-US" dirty="0" smtClean="0"/>
              <a:t> interface</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53</a:t>
            </a:fld>
            <a:endParaRPr lang="en-US">
              <a:solidFill>
                <a:srgbClr val="FFFFFF"/>
              </a:solidFill>
            </a:endParaRPr>
          </a:p>
        </p:txBody>
      </p:sp>
      <p:pic>
        <p:nvPicPr>
          <p:cNvPr id="3074" name="Picture 2" descr="http://www.webmo.net/tour/graphics/result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9662" y="2528335"/>
            <a:ext cx="4781550" cy="33623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webmo.net/tour/graphics/jobmanage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00" y="6793396"/>
            <a:ext cx="5476875" cy="26193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webmo.net/pro/graphics/ethane_hom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4187" y="6613526"/>
            <a:ext cx="2695575" cy="23907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webmo.net/tour/graphics/option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00" y="2438400"/>
            <a:ext cx="4667250" cy="3362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41459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smtClean="0"/>
              <a:t>PSI4Education Workshop</a:t>
            </a:r>
            <a:br>
              <a:rPr lang="en-US" dirty="0" smtClean="0"/>
            </a:br>
            <a:r>
              <a:rPr lang="en-US" dirty="0" smtClean="0"/>
              <a:t>Held at BCCE August 5, 2014</a:t>
            </a:r>
            <a:endParaRPr lang="en-US" dirty="0"/>
          </a:p>
        </p:txBody>
      </p:sp>
      <p:pic>
        <p:nvPicPr>
          <p:cNvPr id="6" name="Content Placeholder 5" descr="workshop1.JPG"/>
          <p:cNvPicPr>
            <a:picLocks noGrp="1" noChangeAspect="1"/>
          </p:cNvPicPr>
          <p:nvPr>
            <p:ph idx="1"/>
          </p:nvPr>
        </p:nvPicPr>
        <p:blipFill>
          <a:blip r:embed="rId2">
            <a:extLst>
              <a:ext uri="{28A0092B-C50C-407E-A947-70E740481C1C}">
                <a14:useLocalDpi xmlns:a14="http://schemas.microsoft.com/office/drawing/2010/main" val="0"/>
              </a:ext>
            </a:extLst>
          </a:blip>
          <a:srcRect t="13184" b="13184"/>
          <a:stretch>
            <a:fillRect/>
          </a:stretch>
        </p:blipFill>
        <p:spPr>
          <a:xfrm>
            <a:off x="497914" y="2275841"/>
            <a:ext cx="7058745" cy="3882038"/>
          </a:xfrm>
        </p:spPr>
      </p:pic>
      <p:pic>
        <p:nvPicPr>
          <p:cNvPr id="7" name="Picture 6" descr="workshop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149605" y="3052832"/>
            <a:ext cx="6215902" cy="4661926"/>
          </a:xfrm>
          <a:prstGeom prst="rect">
            <a:avLst/>
          </a:prstGeom>
        </p:spPr>
      </p:pic>
      <p:sp>
        <p:nvSpPr>
          <p:cNvPr id="8" name="TextBox 7"/>
          <p:cNvSpPr txBox="1"/>
          <p:nvPr/>
        </p:nvSpPr>
        <p:spPr>
          <a:xfrm>
            <a:off x="497914" y="6646835"/>
            <a:ext cx="6906419" cy="2246769"/>
          </a:xfrm>
          <a:prstGeom prst="rect">
            <a:avLst/>
          </a:prstGeom>
          <a:noFill/>
        </p:spPr>
        <p:txBody>
          <a:bodyPr wrap="square" rtlCol="0">
            <a:spAutoFit/>
          </a:bodyPr>
          <a:lstStyle/>
          <a:p>
            <a:pPr marL="457200" indent="-457200" algn="l">
              <a:buClr>
                <a:srgbClr val="FFC000"/>
              </a:buClr>
              <a:buFont typeface="Arial" panose="020B0604020202020204" pitchFamily="34" charset="0"/>
              <a:buChar char="•"/>
            </a:pPr>
            <a:r>
              <a:rPr lang="en-US" sz="2800" dirty="0" smtClean="0">
                <a:latin typeface="+mn-lt"/>
              </a:rPr>
              <a:t>Premiere of our free, open-source lab manual based on free software</a:t>
            </a:r>
          </a:p>
          <a:p>
            <a:pPr marL="457200" indent="-457200" algn="l">
              <a:buClr>
                <a:srgbClr val="FFC000"/>
              </a:buClr>
              <a:buFont typeface="Arial" panose="020B0604020202020204" pitchFamily="34" charset="0"/>
              <a:buChar char="•"/>
            </a:pPr>
            <a:r>
              <a:rPr lang="en-US" sz="2800" dirty="0" smtClean="0">
                <a:latin typeface="+mn-lt"/>
              </a:rPr>
              <a:t>25 </a:t>
            </a:r>
            <a:r>
              <a:rPr lang="en-US" sz="2800" dirty="0">
                <a:latin typeface="+mn-lt"/>
              </a:rPr>
              <a:t>chemical </a:t>
            </a:r>
            <a:r>
              <a:rPr lang="en-US" sz="2800" dirty="0" smtClean="0">
                <a:latin typeface="+mn-lt"/>
              </a:rPr>
              <a:t>educators (community college through universities)</a:t>
            </a:r>
          </a:p>
          <a:p>
            <a:pPr marL="457200" indent="-457200" algn="l">
              <a:buClr>
                <a:srgbClr val="FFC000"/>
              </a:buClr>
              <a:buFont typeface="Arial" panose="020B0604020202020204" pitchFamily="34" charset="0"/>
              <a:buChar char="•"/>
            </a:pPr>
            <a:r>
              <a:rPr lang="en-US" sz="2800" dirty="0" smtClean="0">
                <a:latin typeface="+mn-lt"/>
              </a:rPr>
              <a:t>Hands-on experience using Psi4/</a:t>
            </a:r>
            <a:r>
              <a:rPr lang="en-US" sz="2800" dirty="0" err="1" smtClean="0">
                <a:latin typeface="+mn-lt"/>
              </a:rPr>
              <a:t>WebMO</a:t>
            </a:r>
            <a:endParaRPr lang="en-US" sz="2800" dirty="0" smtClean="0">
              <a:latin typeface="+mn-lt"/>
            </a:endParaRPr>
          </a:p>
        </p:txBody>
      </p:sp>
    </p:spTree>
    <p:extLst>
      <p:ext uri="{BB962C8B-B14F-4D97-AF65-F5344CB8AC3E}">
        <p14:creationId xmlns:p14="http://schemas.microsoft.com/office/powerpoint/2010/main" val="3045784767"/>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PSI4Education Team</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55</a:t>
            </a:fld>
            <a:endParaRPr lang="en-US">
              <a:solidFill>
                <a:srgbClr val="FFFFFF"/>
              </a:solidFill>
            </a:endParaRPr>
          </a:p>
        </p:txBody>
      </p:sp>
      <p:grpSp>
        <p:nvGrpSpPr>
          <p:cNvPr id="21" name="Group 20"/>
          <p:cNvGrpSpPr/>
          <p:nvPr/>
        </p:nvGrpSpPr>
        <p:grpSpPr>
          <a:xfrm>
            <a:off x="304800" y="1828800"/>
            <a:ext cx="3232295" cy="3527556"/>
            <a:chOff x="689139" y="2183229"/>
            <a:chExt cx="3232295" cy="3527556"/>
          </a:xfrm>
        </p:grpSpPr>
        <p:pic>
          <p:nvPicPr>
            <p:cNvPr id="16" name="Picture 15"/>
            <p:cNvPicPr>
              <a:picLocks noChangeAspect="1"/>
            </p:cNvPicPr>
            <p:nvPr/>
          </p:nvPicPr>
          <p:blipFill rotWithShape="1">
            <a:blip r:embed="rId2"/>
            <a:srcRect t="17500" r="4706"/>
            <a:stretch/>
          </p:blipFill>
          <p:spPr>
            <a:xfrm>
              <a:off x="1220617" y="2183229"/>
              <a:ext cx="2169339" cy="2624634"/>
            </a:xfrm>
            <a:prstGeom prst="rect">
              <a:avLst/>
            </a:prstGeom>
          </p:spPr>
        </p:pic>
        <p:sp>
          <p:nvSpPr>
            <p:cNvPr id="17" name="TextBox 16"/>
            <p:cNvSpPr txBox="1"/>
            <p:nvPr/>
          </p:nvSpPr>
          <p:spPr>
            <a:xfrm>
              <a:off x="689139" y="4879788"/>
              <a:ext cx="3232295" cy="830997"/>
            </a:xfrm>
            <a:prstGeom prst="rect">
              <a:avLst/>
            </a:prstGeom>
            <a:noFill/>
          </p:spPr>
          <p:txBody>
            <a:bodyPr wrap="none" rtlCol="0">
              <a:spAutoFit/>
            </a:bodyPr>
            <a:lstStyle/>
            <a:p>
              <a:r>
                <a:rPr lang="en-US" sz="2400" dirty="0" smtClean="0">
                  <a:latin typeface="+mn-lt"/>
                </a:rPr>
                <a:t>Ashley Ringer McDonald</a:t>
              </a:r>
            </a:p>
            <a:p>
              <a:r>
                <a:rPr lang="en-US" sz="2400" dirty="0" smtClean="0">
                  <a:latin typeface="+mn-lt"/>
                </a:rPr>
                <a:t>Cal Poly</a:t>
              </a:r>
              <a:endParaRPr lang="en-US" sz="2400" dirty="0">
                <a:latin typeface="+mn-lt"/>
              </a:endParaRPr>
            </a:p>
          </p:txBody>
        </p:sp>
      </p:grpSp>
      <p:grpSp>
        <p:nvGrpSpPr>
          <p:cNvPr id="23" name="Group 22"/>
          <p:cNvGrpSpPr/>
          <p:nvPr/>
        </p:nvGrpSpPr>
        <p:grpSpPr>
          <a:xfrm>
            <a:off x="9779000" y="1825716"/>
            <a:ext cx="2443625" cy="3527556"/>
            <a:chOff x="5176110" y="2183229"/>
            <a:chExt cx="2443625" cy="3527556"/>
          </a:xfrm>
        </p:grpSpPr>
        <p:sp>
          <p:nvSpPr>
            <p:cNvPr id="13" name="TextBox 12"/>
            <p:cNvSpPr txBox="1"/>
            <p:nvPr/>
          </p:nvSpPr>
          <p:spPr>
            <a:xfrm>
              <a:off x="5342633" y="4879788"/>
              <a:ext cx="2110578" cy="830997"/>
            </a:xfrm>
            <a:prstGeom prst="rect">
              <a:avLst/>
            </a:prstGeom>
            <a:noFill/>
          </p:spPr>
          <p:txBody>
            <a:bodyPr wrap="none" rtlCol="0">
              <a:spAutoFit/>
            </a:bodyPr>
            <a:lstStyle/>
            <a:p>
              <a:r>
                <a:rPr lang="en-US" sz="2400" dirty="0" smtClean="0">
                  <a:latin typeface="+mn-lt"/>
                </a:rPr>
                <a:t>Tricia Shepherd</a:t>
              </a:r>
            </a:p>
            <a:p>
              <a:r>
                <a:rPr lang="en-US" sz="2400" dirty="0" smtClean="0">
                  <a:latin typeface="+mn-lt"/>
                </a:rPr>
                <a:t>St. Edwards</a:t>
              </a:r>
              <a:endParaRPr lang="en-US" sz="2400" dirty="0">
                <a:latin typeface="+mn-lt"/>
              </a:endParaRPr>
            </a:p>
          </p:txBody>
        </p:sp>
        <p:pic>
          <p:nvPicPr>
            <p:cNvPr id="20" name="Picture 19"/>
            <p:cNvPicPr>
              <a:picLocks noChangeAspect="1"/>
            </p:cNvPicPr>
            <p:nvPr/>
          </p:nvPicPr>
          <p:blipFill>
            <a:blip r:embed="rId3"/>
            <a:stretch>
              <a:fillRect/>
            </a:stretch>
          </p:blipFill>
          <p:spPr>
            <a:xfrm>
              <a:off x="5176110" y="2183229"/>
              <a:ext cx="2443625" cy="2624634"/>
            </a:xfrm>
            <a:prstGeom prst="rect">
              <a:avLst/>
            </a:prstGeom>
          </p:spPr>
        </p:pic>
      </p:grpSp>
      <p:grpSp>
        <p:nvGrpSpPr>
          <p:cNvPr id="24" name="Group 23"/>
          <p:cNvGrpSpPr/>
          <p:nvPr/>
        </p:nvGrpSpPr>
        <p:grpSpPr>
          <a:xfrm>
            <a:off x="4056277" y="1814286"/>
            <a:ext cx="2391262" cy="3527556"/>
            <a:chOff x="8644507" y="2183229"/>
            <a:chExt cx="2391262" cy="3527556"/>
          </a:xfrm>
        </p:grpSpPr>
        <p:pic>
          <p:nvPicPr>
            <p:cNvPr id="3074" name="Picture 2" descr="https://lh6.googleusercontent.com/-Ib1p5uCuROI/Ue1SIkgWXtI/AAAAAAAAABU/qWiKg7X96mE/w740-h741-no/GSU_Hawaii_Headshot.png"/>
            <p:cNvPicPr>
              <a:picLocks noChangeAspect="1" noChangeArrowheads="1"/>
            </p:cNvPicPr>
            <p:nvPr/>
          </p:nvPicPr>
          <p:blipFill rotWithShape="1">
            <a:blip r:embed="rId4">
              <a:extLst>
                <a:ext uri="{28A0092B-C50C-407E-A947-70E740481C1C}">
                  <a14:useLocalDpi xmlns:a14="http://schemas.microsoft.com/office/drawing/2010/main" val="0"/>
                </a:ext>
              </a:extLst>
            </a:blip>
            <a:srcRect l="8726"/>
            <a:stretch/>
          </p:blipFill>
          <p:spPr bwMode="auto">
            <a:xfrm>
              <a:off x="8644507" y="2183229"/>
              <a:ext cx="2391262" cy="262463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8649459" y="4879788"/>
              <a:ext cx="2381358" cy="830997"/>
            </a:xfrm>
            <a:prstGeom prst="rect">
              <a:avLst/>
            </a:prstGeom>
            <a:noFill/>
          </p:spPr>
          <p:txBody>
            <a:bodyPr wrap="none" rtlCol="0">
              <a:spAutoFit/>
            </a:bodyPr>
            <a:lstStyle/>
            <a:p>
              <a:r>
                <a:rPr lang="en-US" sz="2400" dirty="0" smtClean="0">
                  <a:latin typeface="+mn-lt"/>
                </a:rPr>
                <a:t>Ryan Fortenberry</a:t>
              </a:r>
            </a:p>
            <a:p>
              <a:r>
                <a:rPr lang="en-US" sz="2400" dirty="0" smtClean="0">
                  <a:latin typeface="+mn-lt"/>
                </a:rPr>
                <a:t>Georgia Southern</a:t>
              </a:r>
              <a:endParaRPr lang="en-US" sz="2400" dirty="0">
                <a:latin typeface="+mn-lt"/>
              </a:endParaRPr>
            </a:p>
          </p:txBody>
        </p:sp>
      </p:grpSp>
      <p:sp>
        <p:nvSpPr>
          <p:cNvPr id="26" name="TextBox 25"/>
          <p:cNvSpPr txBox="1"/>
          <p:nvPr/>
        </p:nvSpPr>
        <p:spPr>
          <a:xfrm>
            <a:off x="177800" y="5488074"/>
            <a:ext cx="4465621" cy="523220"/>
          </a:xfrm>
          <a:prstGeom prst="rect">
            <a:avLst/>
          </a:prstGeom>
          <a:noFill/>
        </p:spPr>
        <p:txBody>
          <a:bodyPr wrap="square" rtlCol="0">
            <a:spAutoFit/>
          </a:bodyPr>
          <a:lstStyle/>
          <a:p>
            <a:pPr algn="l"/>
            <a:r>
              <a:rPr lang="en-US" sz="2800" b="1" dirty="0" smtClean="0">
                <a:latin typeface="+mn-lt"/>
              </a:rPr>
              <a:t>Collaboration with </a:t>
            </a:r>
            <a:r>
              <a:rPr lang="en-US" sz="2800" b="1" dirty="0" err="1" smtClean="0">
                <a:latin typeface="+mn-lt"/>
              </a:rPr>
              <a:t>WebMO</a:t>
            </a:r>
            <a:r>
              <a:rPr lang="en-US" sz="2800" b="1" dirty="0" smtClean="0">
                <a:latin typeface="+mn-lt"/>
              </a:rPr>
              <a:t>:</a:t>
            </a:r>
            <a:endParaRPr lang="en-US" sz="2800" b="1" dirty="0">
              <a:latin typeface="+mn-lt"/>
            </a:endParaRPr>
          </a:p>
        </p:txBody>
      </p:sp>
      <p:grpSp>
        <p:nvGrpSpPr>
          <p:cNvPr id="30" name="Group 29"/>
          <p:cNvGrpSpPr/>
          <p:nvPr/>
        </p:nvGrpSpPr>
        <p:grpSpPr>
          <a:xfrm>
            <a:off x="903388" y="6143012"/>
            <a:ext cx="2035119" cy="3434151"/>
            <a:chOff x="1309788" y="6143012"/>
            <a:chExt cx="2035119" cy="3434151"/>
          </a:xfrm>
        </p:grpSpPr>
        <p:pic>
          <p:nvPicPr>
            <p:cNvPr id="27" name="Picture 26"/>
            <p:cNvPicPr>
              <a:picLocks noChangeAspect="1"/>
            </p:cNvPicPr>
            <p:nvPr/>
          </p:nvPicPr>
          <p:blipFill>
            <a:blip r:embed="rId5"/>
            <a:stretch>
              <a:fillRect/>
            </a:stretch>
          </p:blipFill>
          <p:spPr>
            <a:xfrm>
              <a:off x="1309788" y="6143012"/>
              <a:ext cx="2035119" cy="2600430"/>
            </a:xfrm>
            <a:prstGeom prst="rect">
              <a:avLst/>
            </a:prstGeom>
          </p:spPr>
        </p:pic>
        <p:sp>
          <p:nvSpPr>
            <p:cNvPr id="28" name="TextBox 27"/>
            <p:cNvSpPr txBox="1"/>
            <p:nvPr/>
          </p:nvSpPr>
          <p:spPr>
            <a:xfrm>
              <a:off x="1485418" y="8746166"/>
              <a:ext cx="1683859" cy="830997"/>
            </a:xfrm>
            <a:prstGeom prst="rect">
              <a:avLst/>
            </a:prstGeom>
            <a:noFill/>
          </p:spPr>
          <p:txBody>
            <a:bodyPr wrap="none" rtlCol="0">
              <a:spAutoFit/>
            </a:bodyPr>
            <a:lstStyle/>
            <a:p>
              <a:r>
                <a:rPr lang="en-US" sz="2400" dirty="0" smtClean="0">
                  <a:latin typeface="+mn-lt"/>
                </a:rPr>
                <a:t>J.R. Schmidt</a:t>
              </a:r>
            </a:p>
            <a:p>
              <a:r>
                <a:rPr lang="en-US" sz="2400" dirty="0" smtClean="0">
                  <a:latin typeface="+mn-lt"/>
                </a:rPr>
                <a:t>Wisconsin</a:t>
              </a:r>
              <a:endParaRPr lang="en-US" sz="2400" dirty="0">
                <a:latin typeface="+mn-lt"/>
              </a:endParaRPr>
            </a:p>
          </p:txBody>
        </p:sp>
      </p:grpSp>
      <p:grpSp>
        <p:nvGrpSpPr>
          <p:cNvPr id="3072" name="Group 3071"/>
          <p:cNvGrpSpPr/>
          <p:nvPr/>
        </p:nvGrpSpPr>
        <p:grpSpPr>
          <a:xfrm>
            <a:off x="4095824" y="6089608"/>
            <a:ext cx="2359014" cy="3434151"/>
            <a:chOff x="5272316" y="6143012"/>
            <a:chExt cx="2359014" cy="3434151"/>
          </a:xfrm>
        </p:grpSpPr>
        <p:pic>
          <p:nvPicPr>
            <p:cNvPr id="29" name="Picture 28"/>
            <p:cNvPicPr>
              <a:picLocks noChangeAspect="1"/>
            </p:cNvPicPr>
            <p:nvPr/>
          </p:nvPicPr>
          <p:blipFill rotWithShape="1">
            <a:blip r:embed="rId6"/>
            <a:srcRect l="9739"/>
            <a:stretch/>
          </p:blipFill>
          <p:spPr>
            <a:xfrm>
              <a:off x="5272316" y="6143012"/>
              <a:ext cx="2359014" cy="2613535"/>
            </a:xfrm>
            <a:prstGeom prst="rect">
              <a:avLst/>
            </a:prstGeom>
          </p:spPr>
        </p:pic>
        <p:sp>
          <p:nvSpPr>
            <p:cNvPr id="31" name="TextBox 30"/>
            <p:cNvSpPr txBox="1"/>
            <p:nvPr/>
          </p:nvSpPr>
          <p:spPr>
            <a:xfrm>
              <a:off x="5532020" y="8746166"/>
              <a:ext cx="1839607" cy="830997"/>
            </a:xfrm>
            <a:prstGeom prst="rect">
              <a:avLst/>
            </a:prstGeom>
            <a:noFill/>
          </p:spPr>
          <p:txBody>
            <a:bodyPr wrap="none" rtlCol="0">
              <a:spAutoFit/>
            </a:bodyPr>
            <a:lstStyle/>
            <a:p>
              <a:r>
                <a:rPr lang="en-US" sz="2400" dirty="0" smtClean="0">
                  <a:latin typeface="+mn-lt"/>
                </a:rPr>
                <a:t>Will </a:t>
              </a:r>
              <a:r>
                <a:rPr lang="en-US" sz="2400" dirty="0" err="1" smtClean="0">
                  <a:latin typeface="+mn-lt"/>
                </a:rPr>
                <a:t>Polik</a:t>
              </a:r>
              <a:endParaRPr lang="en-US" sz="2400" dirty="0" smtClean="0">
                <a:latin typeface="+mn-lt"/>
              </a:endParaRPr>
            </a:p>
            <a:p>
              <a:r>
                <a:rPr lang="en-US" sz="2400" dirty="0" smtClean="0">
                  <a:latin typeface="+mn-lt"/>
                </a:rPr>
                <a:t>Hope College</a:t>
              </a:r>
              <a:endParaRPr lang="en-US" sz="2400" dirty="0">
                <a:latin typeface="+mn-lt"/>
              </a:endParaRPr>
            </a:p>
          </p:txBody>
        </p:sp>
      </p:grpSp>
      <p:grpSp>
        <p:nvGrpSpPr>
          <p:cNvPr id="3075" name="Group 3074"/>
          <p:cNvGrpSpPr/>
          <p:nvPr/>
        </p:nvGrpSpPr>
        <p:grpSpPr>
          <a:xfrm>
            <a:off x="6908798" y="1825716"/>
            <a:ext cx="2667000" cy="3536057"/>
            <a:chOff x="6908798" y="1825716"/>
            <a:chExt cx="2667000" cy="3536057"/>
          </a:xfrm>
        </p:grpSpPr>
        <p:pic>
          <p:nvPicPr>
            <p:cNvPr id="3073" name="Picture 3072"/>
            <p:cNvPicPr>
              <a:picLocks noChangeAspect="1"/>
            </p:cNvPicPr>
            <p:nvPr/>
          </p:nvPicPr>
          <p:blipFill rotWithShape="1">
            <a:blip r:embed="rId7"/>
            <a:srcRect b="38603"/>
            <a:stretch/>
          </p:blipFill>
          <p:spPr>
            <a:xfrm>
              <a:off x="7128329" y="1825716"/>
              <a:ext cx="2053771" cy="2642003"/>
            </a:xfrm>
            <a:prstGeom prst="rect">
              <a:avLst/>
            </a:prstGeom>
          </p:spPr>
        </p:pic>
        <p:sp>
          <p:nvSpPr>
            <p:cNvPr id="35" name="TextBox 34"/>
            <p:cNvSpPr txBox="1"/>
            <p:nvPr/>
          </p:nvSpPr>
          <p:spPr>
            <a:xfrm>
              <a:off x="6908798" y="4530776"/>
              <a:ext cx="2667000" cy="830997"/>
            </a:xfrm>
            <a:prstGeom prst="rect">
              <a:avLst/>
            </a:prstGeom>
            <a:noFill/>
          </p:spPr>
          <p:txBody>
            <a:bodyPr wrap="square" rtlCol="0">
              <a:spAutoFit/>
            </a:bodyPr>
            <a:lstStyle/>
            <a:p>
              <a:pPr algn="l"/>
              <a:r>
                <a:rPr lang="en-US" sz="2400" dirty="0" smtClean="0">
                  <a:latin typeface="+mn-lt"/>
                </a:rPr>
                <a:t>Matthew Kennedy</a:t>
              </a:r>
            </a:p>
            <a:p>
              <a:pPr algn="l"/>
              <a:r>
                <a:rPr lang="en-US" sz="2400" dirty="0" smtClean="0">
                  <a:latin typeface="+mn-lt"/>
                </a:rPr>
                <a:t>Georgia Tech</a:t>
              </a:r>
              <a:endParaRPr lang="en-US" sz="2400" dirty="0">
                <a:latin typeface="+mn-lt"/>
              </a:endParaRPr>
            </a:p>
          </p:txBody>
        </p:sp>
      </p:grpSp>
    </p:spTree>
    <p:extLst>
      <p:ext uri="{BB962C8B-B14F-4D97-AF65-F5344CB8AC3E}">
        <p14:creationId xmlns:p14="http://schemas.microsoft.com/office/powerpoint/2010/main" val="1106812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Psi4 is rapidly gaining traction as a freely-available quantum chemistry code with several unique cutting-edge capabilities</a:t>
            </a:r>
          </a:p>
          <a:p>
            <a:r>
              <a:rPr lang="en-US" dirty="0" smtClean="0"/>
              <a:t>Psi4 is one of relatively few quantum packages with a fully open-source license</a:t>
            </a:r>
          </a:p>
          <a:p>
            <a:r>
              <a:rPr lang="en-US" dirty="0" smtClean="0"/>
              <a:t>Density-fitting is a key to Psi4’s speed and is deployed in many parts of the code</a:t>
            </a:r>
          </a:p>
          <a:p>
            <a:r>
              <a:rPr lang="en-US" dirty="0" smtClean="0"/>
              <a:t>We have a strong and growing team of developers</a:t>
            </a:r>
          </a:p>
          <a:p>
            <a:r>
              <a:rPr lang="en-US" dirty="0" smtClean="0"/>
              <a:t>Our strategic interests include interoperability and developing reusable software components</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56</a:t>
            </a:fld>
            <a:endParaRPr lang="en-US">
              <a:solidFill>
                <a:srgbClr val="FFFFFF"/>
              </a:solidFill>
            </a:endParaRPr>
          </a:p>
        </p:txBody>
      </p:sp>
    </p:spTree>
    <p:extLst>
      <p:ext uri="{BB962C8B-B14F-4D97-AF65-F5344CB8AC3E}">
        <p14:creationId xmlns:p14="http://schemas.microsoft.com/office/powerpoint/2010/main" val="40762936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377867" y="71315"/>
            <a:ext cx="11704320" cy="1413370"/>
          </a:xfrm>
        </p:spPr>
        <p:txBody>
          <a:bodyPr/>
          <a:lstStyle/>
          <a:p>
            <a:r>
              <a:rPr lang="en-US" sz="5700" dirty="0" smtClean="0"/>
              <a:t>Acknowledgements</a:t>
            </a:r>
          </a:p>
        </p:txBody>
      </p:sp>
      <p:pic>
        <p:nvPicPr>
          <p:cNvPr id="55300" name="Picture 5" descr="nsf4c"/>
          <p:cNvPicPr>
            <a:picLocks noChangeAspect="1" noChangeArrowheads="1"/>
          </p:cNvPicPr>
          <p:nvPr/>
        </p:nvPicPr>
        <p:blipFill>
          <a:blip r:embed="rId2" cstate="print"/>
          <a:srcRect/>
          <a:stretch>
            <a:fillRect/>
          </a:stretch>
        </p:blipFill>
        <p:spPr bwMode="auto">
          <a:xfrm>
            <a:off x="11479360" y="8334829"/>
            <a:ext cx="1205653" cy="1205653"/>
          </a:xfrm>
          <a:prstGeom prst="rect">
            <a:avLst/>
          </a:prstGeom>
          <a:noFill/>
          <a:ln w="9525">
            <a:noFill/>
            <a:miter lim="800000"/>
            <a:headEnd/>
            <a:tailEnd/>
          </a:ln>
        </p:spPr>
      </p:pic>
      <p:sp>
        <p:nvSpPr>
          <p:cNvPr id="10" name="Content Placeholder 4"/>
          <p:cNvSpPr txBox="1">
            <a:spLocks/>
          </p:cNvSpPr>
          <p:nvPr/>
        </p:nvSpPr>
        <p:spPr>
          <a:xfrm>
            <a:off x="254001" y="1828800"/>
            <a:ext cx="5562599" cy="6934200"/>
          </a:xfrm>
          <a:prstGeom prst="rect">
            <a:avLst/>
          </a:prstGeom>
        </p:spPr>
        <p:txBody>
          <a:bodyPr lIns="130046" tIns="65023" rIns="130046" bIns="65023"/>
          <a:lstStyle/>
          <a:p>
            <a:pPr algn="l" defTabSz="650230" fontAlgn="auto">
              <a:spcBef>
                <a:spcPct val="20000"/>
              </a:spcBef>
              <a:spcAft>
                <a:spcPts val="0"/>
              </a:spcAft>
              <a:defRPr/>
            </a:pPr>
            <a:r>
              <a:rPr lang="en-US" sz="2400" b="1" dirty="0" smtClean="0">
                <a:latin typeface="+mn-lt"/>
                <a:cs typeface="Arial" pitchFamily="34" charset="0"/>
              </a:rPr>
              <a:t>Lead Programmers:</a:t>
            </a: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Lori Burns (Ga Tech)</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Daniel Smith (Ga Tech)</a:t>
            </a: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Rob Parrish (Ga Tech-&gt;Stanford</a:t>
            </a:r>
            <a:r>
              <a:rPr lang="en-US" sz="2400" dirty="0" smtClean="0">
                <a:latin typeface="Calibri"/>
                <a:cs typeface="Arial" pitchFamily="34" charset="0"/>
              </a:rPr>
              <a:t>)</a:t>
            </a:r>
            <a:endParaRPr lang="en-US" sz="2400" dirty="0" smtClean="0">
              <a:latin typeface="+mn-lt"/>
              <a:cs typeface="Arial" pitchFamily="34" charset="0"/>
            </a:endParaRP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Andy Simmonett (NIH)</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Justin Turney (UGA)</a:t>
            </a:r>
          </a:p>
          <a:p>
            <a:pPr algn="l" defTabSz="650230" fontAlgn="auto">
              <a:spcBef>
                <a:spcPct val="20000"/>
              </a:spcBef>
              <a:spcAft>
                <a:spcPts val="0"/>
              </a:spcAft>
              <a:defRPr/>
            </a:pPr>
            <a:r>
              <a:rPr lang="en-US" sz="2400" b="1" dirty="0" smtClean="0">
                <a:latin typeface="+mn-lt"/>
                <a:cs typeface="Arial" pitchFamily="34" charset="0"/>
              </a:rPr>
              <a:t>Research Groups:</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David Sherrill (Ga Tech)</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Daniel Crawford (Virginia Tech)</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Fritz Schaefer (Georgia)</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Francesco Evangelista (Emory)</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Rollin King (Bethel)</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Eugene Deprince (Florida State)</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Ugur Bozkaya (</a:t>
            </a:r>
            <a:r>
              <a:rPr lang="en-US" sz="2400" dirty="0" err="1" smtClean="0">
                <a:latin typeface="+mn-lt"/>
                <a:cs typeface="Arial" pitchFamily="34" charset="0"/>
              </a:rPr>
              <a:t>Hacettepe</a:t>
            </a:r>
            <a:r>
              <a:rPr lang="en-US" sz="2400" dirty="0" smtClean="0">
                <a:latin typeface="+mn-lt"/>
                <a:cs typeface="Arial" pitchFamily="34" charset="0"/>
              </a:rPr>
              <a:t> U, Turkey)</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Edward Hohenstein (CCNY)</a:t>
            </a:r>
          </a:p>
          <a:p>
            <a:pPr algn="l" defTabSz="650230" fontAlgn="auto">
              <a:spcBef>
                <a:spcPct val="20000"/>
              </a:spcBef>
              <a:spcAft>
                <a:spcPts val="0"/>
              </a:spcAft>
              <a:defRPr/>
            </a:pPr>
            <a:r>
              <a:rPr lang="en-US" sz="2400" b="1" dirty="0" smtClean="0">
                <a:solidFill>
                  <a:srgbClr val="FF0000"/>
                </a:solidFill>
                <a:latin typeface="+mn-lt"/>
                <a:cs typeface="Arial" pitchFamily="34" charset="0"/>
              </a:rPr>
              <a:t>Psi4 1.1 Release</a:t>
            </a:r>
          </a:p>
          <a:p>
            <a:pPr marL="487672" indent="-487672" algn="l" defTabSz="650230" fontAlgn="auto">
              <a:spcBef>
                <a:spcPct val="20000"/>
              </a:spcBef>
              <a:spcAft>
                <a:spcPts val="0"/>
              </a:spcAft>
              <a:buFont typeface="Arial" pitchFamily="34" charset="0"/>
              <a:buChar char="•"/>
              <a:defRPr/>
            </a:pPr>
            <a:r>
              <a:rPr lang="en-US" sz="2400" dirty="0" smtClean="0">
                <a:solidFill>
                  <a:srgbClr val="FF0000"/>
                </a:solidFill>
                <a:latin typeface="+mn-lt"/>
                <a:cs typeface="Arial" pitchFamily="34" charset="0"/>
              </a:rPr>
              <a:t>Lori Burns and Daniel Smith (Ga Tech)</a:t>
            </a:r>
          </a:p>
        </p:txBody>
      </p:sp>
      <p:sp>
        <p:nvSpPr>
          <p:cNvPr id="7" name="Content Placeholder 4"/>
          <p:cNvSpPr txBox="1">
            <a:spLocks/>
          </p:cNvSpPr>
          <p:nvPr/>
        </p:nvSpPr>
        <p:spPr>
          <a:xfrm>
            <a:off x="6045200" y="1894114"/>
            <a:ext cx="5562599" cy="7478485"/>
          </a:xfrm>
          <a:prstGeom prst="rect">
            <a:avLst/>
          </a:prstGeom>
        </p:spPr>
        <p:txBody>
          <a:bodyPr lIns="130046" tIns="65023" rIns="130046" bIns="65023"/>
          <a:lstStyle/>
          <a:p>
            <a:pPr lvl="0" algn="l" defTabSz="650230" fontAlgn="auto">
              <a:spcBef>
                <a:spcPct val="20000"/>
              </a:spcBef>
              <a:spcAft>
                <a:spcPts val="0"/>
              </a:spcAft>
              <a:defRPr/>
            </a:pPr>
            <a:r>
              <a:rPr lang="en-US" sz="2400" b="1" dirty="0">
                <a:latin typeface="Calibri"/>
                <a:cs typeface="Arial" pitchFamily="34" charset="0"/>
              </a:rPr>
              <a:t>Interoperability:</a:t>
            </a: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Lori </a:t>
            </a:r>
            <a:r>
              <a:rPr lang="en-US" sz="2400" dirty="0" smtClean="0">
                <a:latin typeface="Calibri"/>
                <a:cs typeface="Arial" pitchFamily="34" charset="0"/>
              </a:rPr>
              <a:t>Burns, Ryan Richard, Ben Pritchard (Georgia Tech)</a:t>
            </a:r>
            <a:endParaRPr lang="en-US" sz="2400" dirty="0">
              <a:latin typeface="Calibri"/>
              <a:cs typeface="Arial" pitchFamily="34" charset="0"/>
            </a:endParaRP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Ilya Kaliman and Lyudmila Slipchenko (Purdue)</a:t>
            </a: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Devin Matthews and John Stanton (UT Austin)</a:t>
            </a: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Mark Gordon and Theresa Windus (Iowa State)</a:t>
            </a:r>
          </a:p>
          <a:p>
            <a:pPr marL="487672" lvl="0" indent="-487672" algn="l" defTabSz="650230" fontAlgn="auto">
              <a:spcBef>
                <a:spcPct val="20000"/>
              </a:spcBef>
              <a:spcAft>
                <a:spcPts val="0"/>
              </a:spcAft>
              <a:buFont typeface="Arial" pitchFamily="34" charset="0"/>
              <a:buChar char="•"/>
              <a:defRPr/>
            </a:pPr>
            <a:r>
              <a:rPr lang="en-US" sz="2400" dirty="0">
                <a:latin typeface="Calibri"/>
                <a:cs typeface="Arial" pitchFamily="34" charset="0"/>
              </a:rPr>
              <a:t>Todd Martinez (Stanford)</a:t>
            </a:r>
          </a:p>
          <a:p>
            <a:pPr algn="l" defTabSz="650230" fontAlgn="auto">
              <a:spcBef>
                <a:spcPct val="20000"/>
              </a:spcBef>
              <a:spcAft>
                <a:spcPts val="0"/>
              </a:spcAft>
              <a:defRPr/>
            </a:pPr>
            <a:r>
              <a:rPr lang="en-US" sz="2400" b="1" dirty="0" smtClean="0">
                <a:latin typeface="+mn-lt"/>
                <a:cs typeface="Arial" pitchFamily="34" charset="0"/>
              </a:rPr>
              <a:t>Psi4Education Team:</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Ashley Ringer McDonald (Cal Poly)</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Tricia Shepherd (St. Edwards)</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Matthew Kennedy (Ga Tech)</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Ryan Fortenberry (Ga Southern)</a:t>
            </a:r>
          </a:p>
          <a:p>
            <a:pPr algn="l" defTabSz="650230" fontAlgn="auto">
              <a:spcBef>
                <a:spcPct val="20000"/>
              </a:spcBef>
              <a:spcAft>
                <a:spcPts val="0"/>
              </a:spcAft>
              <a:defRPr/>
            </a:pPr>
            <a:r>
              <a:rPr lang="en-US" sz="2400" b="1" dirty="0" smtClean="0">
                <a:latin typeface="+mn-lt"/>
                <a:cs typeface="Arial" pitchFamily="34" charset="0"/>
              </a:rPr>
              <a:t>Education Collaborators:</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J.R. Schmidt (Wisconsin)</a:t>
            </a:r>
          </a:p>
          <a:p>
            <a:pPr marL="487672" indent="-487672" algn="l" defTabSz="650230" fontAlgn="auto">
              <a:spcBef>
                <a:spcPct val="20000"/>
              </a:spcBef>
              <a:spcAft>
                <a:spcPts val="0"/>
              </a:spcAft>
              <a:buFont typeface="Arial" pitchFamily="34" charset="0"/>
              <a:buChar char="•"/>
              <a:defRPr/>
            </a:pPr>
            <a:r>
              <a:rPr lang="en-US" sz="2400" dirty="0" smtClean="0">
                <a:latin typeface="+mn-lt"/>
                <a:cs typeface="Arial" pitchFamily="34" charset="0"/>
              </a:rPr>
              <a:t>Will </a:t>
            </a:r>
            <a:r>
              <a:rPr lang="en-US" sz="2400" dirty="0" err="1" smtClean="0">
                <a:latin typeface="+mn-lt"/>
                <a:cs typeface="Arial" pitchFamily="34" charset="0"/>
              </a:rPr>
              <a:t>Polik</a:t>
            </a:r>
            <a:r>
              <a:rPr lang="en-US" sz="2400" dirty="0" smtClean="0">
                <a:latin typeface="+mn-lt"/>
                <a:cs typeface="Arial" pitchFamily="34" charset="0"/>
              </a:rPr>
              <a:t> (Hope College)</a:t>
            </a:r>
          </a:p>
        </p:txBody>
      </p:sp>
    </p:spTree>
    <p:extLst>
      <p:ext uri="{BB962C8B-B14F-4D97-AF65-F5344CB8AC3E}">
        <p14:creationId xmlns:p14="http://schemas.microsoft.com/office/powerpoint/2010/main" val="7442075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a:xfrm>
            <a:off x="650240" y="26247"/>
            <a:ext cx="11704320" cy="1625600"/>
          </a:xfrm>
        </p:spPr>
        <p:txBody>
          <a:bodyPr/>
          <a:lstStyle/>
          <a:p>
            <a:r>
              <a:rPr lang="en-US" sz="5400" dirty="0" smtClean="0"/>
              <a:t>Psi4: The Paper</a:t>
            </a:r>
          </a:p>
        </p:txBody>
      </p:sp>
      <p:sp>
        <p:nvSpPr>
          <p:cNvPr id="10" name="Content Placeholder 2"/>
          <p:cNvSpPr>
            <a:spLocks noGrp="1"/>
          </p:cNvSpPr>
          <p:nvPr>
            <p:ph idx="1"/>
          </p:nvPr>
        </p:nvSpPr>
        <p:spPr/>
        <p:txBody>
          <a:bodyPr/>
          <a:lstStyle/>
          <a:p>
            <a:r>
              <a:rPr lang="en-US" dirty="0" smtClean="0"/>
              <a:t>J. M. Turney et al., </a:t>
            </a:r>
            <a:r>
              <a:rPr lang="en-US" i="1" dirty="0" smtClean="0"/>
              <a:t>WIREs: </a:t>
            </a:r>
            <a:r>
              <a:rPr lang="en-US" i="1" dirty="0" err="1" smtClean="0"/>
              <a:t>Comput</a:t>
            </a:r>
            <a:r>
              <a:rPr lang="en-US" i="1" dirty="0" smtClean="0"/>
              <a:t>. Mol. Sci</a:t>
            </a:r>
            <a:r>
              <a:rPr lang="en-US" dirty="0" smtClean="0"/>
              <a:t>. </a:t>
            </a:r>
            <a:r>
              <a:rPr lang="en-US" b="1" dirty="0" smtClean="0"/>
              <a:t>2</a:t>
            </a:r>
            <a:r>
              <a:rPr lang="en-US" dirty="0" smtClean="0"/>
              <a:t>, 556 (2012)</a:t>
            </a:r>
          </a:p>
          <a:p>
            <a:r>
              <a:rPr lang="en-US" dirty="0" smtClean="0"/>
              <a:t>Published July/August 2012</a:t>
            </a:r>
          </a:p>
          <a:p>
            <a:r>
              <a:rPr lang="en-US" dirty="0" smtClean="0"/>
              <a:t>ISI “Highly Cited Paper”: In the top 1% of the field of Chemistry based on a highly cited threshold for the field and publication year</a:t>
            </a:r>
          </a:p>
          <a:p>
            <a:r>
              <a:rPr lang="en-US" dirty="0" smtClean="0"/>
              <a:t>254 citations as of April 2017</a:t>
            </a:r>
          </a:p>
          <a:p>
            <a:r>
              <a:rPr lang="en-US" dirty="0" smtClean="0"/>
              <a:t>2</a:t>
            </a:r>
            <a:r>
              <a:rPr lang="en-US" baseline="30000" dirty="0" smtClean="0"/>
              <a:t>nd</a:t>
            </a:r>
            <a:r>
              <a:rPr lang="en-US" dirty="0" smtClean="0"/>
              <a:t> paper under review in </a:t>
            </a:r>
            <a:r>
              <a:rPr lang="en-US" i="1" dirty="0" smtClean="0"/>
              <a:t>J. Chem. Theory </a:t>
            </a:r>
            <a:r>
              <a:rPr lang="en-US" i="1" dirty="0" err="1" smtClean="0"/>
              <a:t>Comput</a:t>
            </a:r>
            <a:r>
              <a:rPr lang="en-US" dirty="0" smtClean="0"/>
              <a:t>.</a:t>
            </a:r>
          </a:p>
          <a:p>
            <a:pPr marL="0" indent="0">
              <a:buNone/>
            </a:pPr>
            <a:endParaRPr lang="en-US" dirty="0"/>
          </a:p>
        </p:txBody>
      </p:sp>
    </p:spTree>
    <p:extLst>
      <p:ext uri="{BB962C8B-B14F-4D97-AF65-F5344CB8AC3E}">
        <p14:creationId xmlns:p14="http://schemas.microsoft.com/office/powerpoint/2010/main" val="70578976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title"/>
          </p:nvPr>
        </p:nvSpPr>
        <p:spPr>
          <a:ln/>
        </p:spPr>
        <p:txBody>
          <a:bodyPr/>
          <a:lstStyle/>
          <a:p>
            <a:r>
              <a:rPr lang="en-US" altLang="en-US" dirty="0" smtClean="0">
                <a:ea typeface="Optima" charset="0"/>
                <a:cs typeface="Optima" charset="0"/>
                <a:sym typeface="Optima" charset="0"/>
              </a:rPr>
              <a:t>Psi4 Downloads</a:t>
            </a:r>
            <a:endParaRPr lang="en-US" altLang="en-US" b="1" dirty="0">
              <a:sym typeface="Helvetica" panose="020B0604020202020204" pitchFamily="34" charset="0"/>
            </a:endParaRPr>
          </a:p>
        </p:txBody>
      </p:sp>
      <p:sp>
        <p:nvSpPr>
          <p:cNvPr id="11" name="Slide Number Placeholder 3"/>
          <p:cNvSpPr>
            <a:spLocks noGrp="1"/>
          </p:cNvSpPr>
          <p:nvPr>
            <p:ph type="sldNum" sz="quarter" idx="10"/>
          </p:nvPr>
        </p:nvSpPr>
        <p:spPr>
          <a:xfrm>
            <a:off x="12736513" y="9439275"/>
            <a:ext cx="268287" cy="254000"/>
          </a:xfrm>
          <a:prstGeom prst="rect">
            <a:avLst/>
          </a:prstGeom>
        </p:spPr>
        <p:txBody>
          <a:bodyPr/>
          <a:lstStyle/>
          <a:p>
            <a:fld id="{74E19473-ECE8-473A-AC2A-72E4BEA01BBF}" type="slidenum">
              <a:rPr lang="en-US" altLang="en-US"/>
              <a:pPr/>
              <a:t>7</a:t>
            </a:fld>
            <a:endParaRPr lang="en-US" altLang="en-US"/>
          </a:p>
        </p:txBody>
      </p:sp>
      <p:sp>
        <p:nvSpPr>
          <p:cNvPr id="11266" name="Text Box 2"/>
          <p:cNvSpPr txBox="1">
            <a:spLocks noChangeArrowheads="1"/>
          </p:cNvSpPr>
          <p:nvPr/>
        </p:nvSpPr>
        <p:spPr bwMode="auto">
          <a:xfrm>
            <a:off x="12655550" y="9363075"/>
            <a:ext cx="342900"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a:lstStyle>
            <a:lvl1pPr algn="l">
              <a:defRPr sz="1200">
                <a:solidFill>
                  <a:schemeClr val="tx1"/>
                </a:solidFill>
                <a:latin typeface="Gill Sans" charset="0"/>
              </a:defRPr>
            </a:lvl1pPr>
            <a:lvl2pPr algn="l">
              <a:defRPr sz="1200">
                <a:solidFill>
                  <a:schemeClr val="tx1"/>
                </a:solidFill>
                <a:latin typeface="Gill Sans" charset="0"/>
              </a:defRPr>
            </a:lvl2pPr>
            <a:lvl3pPr algn="l">
              <a:defRPr sz="1200">
                <a:solidFill>
                  <a:schemeClr val="tx1"/>
                </a:solidFill>
                <a:latin typeface="Gill Sans" charset="0"/>
              </a:defRPr>
            </a:lvl3pPr>
            <a:lvl4pPr algn="l">
              <a:defRPr sz="1200">
                <a:solidFill>
                  <a:schemeClr val="tx1"/>
                </a:solidFill>
                <a:latin typeface="Gill Sans" charset="0"/>
              </a:defRPr>
            </a:lvl4pPr>
            <a:lvl5pPr algn="l">
              <a:defRPr sz="1200">
                <a:solidFill>
                  <a:schemeClr val="tx1"/>
                </a:solidFill>
                <a:latin typeface="Gill Sans" charset="0"/>
              </a:defRPr>
            </a:lvl5pPr>
            <a:lvl6pPr fontAlgn="base">
              <a:spcBef>
                <a:spcPct val="0"/>
              </a:spcBef>
              <a:spcAft>
                <a:spcPct val="0"/>
              </a:spcAft>
              <a:defRPr sz="1200">
                <a:solidFill>
                  <a:schemeClr val="tx1"/>
                </a:solidFill>
                <a:latin typeface="Gill Sans" charset="0"/>
              </a:defRPr>
            </a:lvl6pPr>
            <a:lvl7pPr fontAlgn="base">
              <a:spcBef>
                <a:spcPct val="0"/>
              </a:spcBef>
              <a:spcAft>
                <a:spcPct val="0"/>
              </a:spcAft>
              <a:defRPr sz="1200">
                <a:solidFill>
                  <a:schemeClr val="tx1"/>
                </a:solidFill>
                <a:latin typeface="Gill Sans" charset="0"/>
              </a:defRPr>
            </a:lvl7pPr>
            <a:lvl8pPr fontAlgn="base">
              <a:spcBef>
                <a:spcPct val="0"/>
              </a:spcBef>
              <a:spcAft>
                <a:spcPct val="0"/>
              </a:spcAft>
              <a:defRPr sz="1200">
                <a:solidFill>
                  <a:schemeClr val="tx1"/>
                </a:solidFill>
                <a:latin typeface="Gill Sans" charset="0"/>
              </a:defRPr>
            </a:lvl8pPr>
            <a:lvl9pPr fontAlgn="base">
              <a:spcBef>
                <a:spcPct val="0"/>
              </a:spcBef>
              <a:spcAft>
                <a:spcPct val="0"/>
              </a:spcAft>
              <a:defRPr sz="1200">
                <a:solidFill>
                  <a:schemeClr val="tx1"/>
                </a:solidFill>
                <a:latin typeface="Gill Sans" charset="0"/>
              </a:defRPr>
            </a:lvl9pPr>
          </a:lstStyle>
          <a:p>
            <a:pPr algn="ctr">
              <a:spcBef>
                <a:spcPts val="1500"/>
              </a:spcBef>
            </a:pPr>
            <a:fld id="{EBD79B5A-2FB1-4391-AA27-D985036BB6E5}" type="slidenum">
              <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rPr>
              <a:pPr algn="ctr">
                <a:spcBef>
                  <a:spcPts val="1500"/>
                </a:spcBef>
              </a:pPr>
              <a:t>7</a:t>
            </a:fld>
            <a:endParaRPr lang="en-US" altLang="en-US" sz="1800" smtClean="0">
              <a:solidFill>
                <a:srgbClr val="FFFFFF"/>
              </a:solidFill>
              <a:latin typeface="Arial" panose="020B0604020202020204" pitchFamily="34" charset="0"/>
              <a:cs typeface="Arial" panose="020B0604020202020204" pitchFamily="34" charset="0"/>
              <a:sym typeface="Arial" panose="020B0604020202020204" pitchFamily="34" charset="0"/>
            </a:endParaRPr>
          </a:p>
        </p:txBody>
      </p:sp>
      <p:pic>
        <p:nvPicPr>
          <p:cNvPr id="3076" name="Picture 4" descr="http://www.psicode.org/psi-downloads-pi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86" y="2971800"/>
            <a:ext cx="5339393" cy="42715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psicode.org/psi-downloads-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0180" y="3352800"/>
            <a:ext cx="7094328" cy="3627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846425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Psi4 Binaries and Interfaced Packages Available via Anaconda</a:t>
            </a:r>
            <a:endParaRPr lang="en-US" dirty="0"/>
          </a:p>
        </p:txBody>
      </p:sp>
      <p:sp>
        <p:nvSpPr>
          <p:cNvPr id="4" name="Slide Number Placeholder 3"/>
          <p:cNvSpPr>
            <a:spLocks noGrp="1"/>
          </p:cNvSpPr>
          <p:nvPr>
            <p:ph type="sldNum" sz="quarter" idx="10"/>
          </p:nvPr>
        </p:nvSpPr>
        <p:spPr/>
        <p:txBody>
          <a:bodyPr/>
          <a:lstStyle/>
          <a:p>
            <a:pPr>
              <a:defRPr/>
            </a:pPr>
            <a:fld id="{56476E00-8313-FE4E-9E8D-AB87FA8F3926}" type="slidenum">
              <a:rPr lang="en-US" smtClean="0">
                <a:solidFill>
                  <a:srgbClr val="FFFFFF"/>
                </a:solidFill>
              </a:rPr>
              <a:pPr>
                <a:defRPr/>
              </a:pPr>
              <a:t>8</a:t>
            </a:fld>
            <a:endParaRPr lang="en-US">
              <a:solidFill>
                <a:srgbClr val="FFFFFF"/>
              </a:solidFill>
            </a:endParaRPr>
          </a:p>
        </p:txBody>
      </p:sp>
      <p:pic>
        <p:nvPicPr>
          <p:cNvPr id="5" name="Picture 4"/>
          <p:cNvPicPr>
            <a:picLocks noChangeAspect="1"/>
          </p:cNvPicPr>
          <p:nvPr/>
        </p:nvPicPr>
        <p:blipFill>
          <a:blip r:embed="rId2"/>
          <a:stretch>
            <a:fillRect/>
          </a:stretch>
        </p:blipFill>
        <p:spPr>
          <a:xfrm>
            <a:off x="558800" y="1905000"/>
            <a:ext cx="11811000" cy="7579856"/>
          </a:xfrm>
          <a:prstGeom prst="rect">
            <a:avLst/>
          </a:prstGeom>
        </p:spPr>
      </p:pic>
    </p:spTree>
    <p:extLst>
      <p:ext uri="{BB962C8B-B14F-4D97-AF65-F5344CB8AC3E}">
        <p14:creationId xmlns:p14="http://schemas.microsoft.com/office/powerpoint/2010/main" val="19383089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a:xfrm>
            <a:off x="650240" y="26247"/>
            <a:ext cx="11704320" cy="1625600"/>
          </a:xfrm>
        </p:spPr>
        <p:txBody>
          <a:bodyPr/>
          <a:lstStyle/>
          <a:p>
            <a:r>
              <a:rPr lang="en-US" sz="5400" dirty="0" smtClean="0"/>
              <a:t>PSI4</a:t>
            </a:r>
            <a:r>
              <a:rPr lang="en-US" sz="5400" dirty="0"/>
              <a:t> </a:t>
            </a:r>
            <a:r>
              <a:rPr lang="en-US" sz="5400" dirty="0" smtClean="0"/>
              <a:t>Code Overview</a:t>
            </a:r>
          </a:p>
        </p:txBody>
      </p:sp>
      <p:sp>
        <p:nvSpPr>
          <p:cNvPr id="10" name="Content Placeholder 2"/>
          <p:cNvSpPr>
            <a:spLocks noGrp="1"/>
          </p:cNvSpPr>
          <p:nvPr>
            <p:ph idx="1"/>
          </p:nvPr>
        </p:nvSpPr>
        <p:spPr/>
        <p:txBody>
          <a:bodyPr>
            <a:normAutofit fontScale="92500" lnSpcReduction="10000"/>
          </a:bodyPr>
          <a:lstStyle/>
          <a:p>
            <a:r>
              <a:rPr lang="en-US" dirty="0" smtClean="0"/>
              <a:t>C++ with a Python driver</a:t>
            </a:r>
          </a:p>
          <a:p>
            <a:r>
              <a:rPr lang="en-US" dirty="0" smtClean="0"/>
              <a:t>User input specified in quantum-chemistry-specific directives plus (optionally) any valid Python code (we call it “</a:t>
            </a:r>
            <a:r>
              <a:rPr lang="en-US" dirty="0" err="1" smtClean="0"/>
              <a:t>Psithon</a:t>
            </a:r>
            <a:r>
              <a:rPr lang="en-US" dirty="0" smtClean="0"/>
              <a:t>”); the quantum chemistry directives are translated into valid Python and then the input is executed as Python</a:t>
            </a:r>
          </a:p>
          <a:p>
            <a:r>
              <a:rPr lang="en-US" dirty="0" smtClean="0"/>
              <a:t>ca. 1 million lines of code</a:t>
            </a:r>
          </a:p>
          <a:p>
            <a:r>
              <a:rPr lang="en-US" dirty="0" smtClean="0"/>
              <a:t>Basic libraries (e.g., to generate electron repulsion integrals, figure out orbital ordering, etc., in </a:t>
            </a:r>
            <a:r>
              <a:rPr lang="en-US" dirty="0" err="1" smtClean="0"/>
              <a:t>src</a:t>
            </a:r>
            <a:r>
              <a:rPr lang="en-US" dirty="0" smtClean="0"/>
              <a:t>/lib) are called by “modules” which implement particular quantum methods (DFT, </a:t>
            </a:r>
            <a:r>
              <a:rPr lang="en-US" dirty="0" err="1" smtClean="0"/>
              <a:t>Hartree</a:t>
            </a:r>
            <a:r>
              <a:rPr lang="en-US" dirty="0" smtClean="0"/>
              <a:t>—</a:t>
            </a:r>
            <a:r>
              <a:rPr lang="en-US" dirty="0" err="1" smtClean="0"/>
              <a:t>Fock</a:t>
            </a:r>
            <a:r>
              <a:rPr lang="en-US" dirty="0" smtClean="0"/>
              <a:t>, MP2, etc., in </a:t>
            </a:r>
            <a:r>
              <a:rPr lang="en-US" dirty="0" err="1" smtClean="0"/>
              <a:t>src</a:t>
            </a:r>
            <a:r>
              <a:rPr lang="en-US" dirty="0" smtClean="0"/>
              <a:t>/bin)</a:t>
            </a:r>
          </a:p>
          <a:p>
            <a:r>
              <a:rPr lang="en-US" dirty="0" smtClean="0"/>
              <a:t>We have moved to a single-executable model</a:t>
            </a:r>
          </a:p>
          <a:p>
            <a:r>
              <a:rPr lang="en-US" dirty="0" smtClean="0"/>
              <a:t>Most heavily used and/or newer parts of the code are threaded, usually with </a:t>
            </a:r>
            <a:r>
              <a:rPr lang="en-US" dirty="0" err="1" smtClean="0"/>
              <a:t>OpenMP</a:t>
            </a:r>
            <a:endParaRPr lang="en-US" dirty="0" smtClean="0"/>
          </a:p>
          <a:p>
            <a:pPr marL="0" indent="0">
              <a:buNone/>
            </a:pPr>
            <a:endParaRPr lang="en-US" dirty="0"/>
          </a:p>
        </p:txBody>
      </p:sp>
    </p:spTree>
    <p:extLst>
      <p:ext uri="{BB962C8B-B14F-4D97-AF65-F5344CB8AC3E}">
        <p14:creationId xmlns:p14="http://schemas.microsoft.com/office/powerpoint/2010/main" val="342418301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3_tell13">
  <a:themeElements>
    <a:clrScheme name="">
      <a:dk1>
        <a:srgbClr val="00000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Default - Title and Content">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
      <a:dk1>
        <a:srgbClr val="000000"/>
      </a:dk1>
      <a:lt1>
        <a:srgbClr val="FFFFFF"/>
      </a:lt1>
      <a:dk2>
        <a:srgbClr val="000000"/>
      </a:dk2>
      <a:lt2>
        <a:srgbClr val="000000"/>
      </a:lt2>
      <a:accent1>
        <a:srgbClr val="FFFFFF"/>
      </a:accent1>
      <a:accent2>
        <a:srgbClr val="333399"/>
      </a:accent2>
      <a:accent3>
        <a:srgbClr val="FFFFFF"/>
      </a:accent3>
      <a:accent4>
        <a:srgbClr val="000000"/>
      </a:accent4>
      <a:accent5>
        <a:srgbClr val="FFFFFF"/>
      </a:accent5>
      <a:accent6>
        <a:srgbClr val="2D2D8A"/>
      </a:accent6>
      <a:hlink>
        <a:srgbClr val="009999"/>
      </a:hlink>
      <a:folHlink>
        <a:srgbClr val="99CC00"/>
      </a:folHlink>
    </a:clrScheme>
    <a:fontScheme name="Default - Title and Content">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altLang="en-US" sz="4200" b="0" i="0" u="none" strike="noStrike" cap="none" normalizeH="0" baseline="0" smtClean="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tell13">
  <a:themeElements>
    <a:clrScheme name="">
      <a:dk1>
        <a:srgbClr val="00000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Default - Title and Content">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5_tell13">
  <a:themeElements>
    <a:clrScheme name="">
      <a:dk1>
        <a:srgbClr val="000000"/>
      </a:dk1>
      <a:lt1>
        <a:srgbClr val="FFFFFF"/>
      </a:lt1>
      <a:dk2>
        <a:srgbClr val="000000"/>
      </a:dk2>
      <a:lt2>
        <a:srgbClr val="000000"/>
      </a:lt2>
      <a:accent1>
        <a:srgbClr val="FFFFFF"/>
      </a:accent1>
      <a:accent2>
        <a:srgbClr val="333399"/>
      </a:accent2>
      <a:accent3>
        <a:srgbClr val="AAAAAA"/>
      </a:accent3>
      <a:accent4>
        <a:srgbClr val="DADADA"/>
      </a:accent4>
      <a:accent5>
        <a:srgbClr val="FFFFFF"/>
      </a:accent5>
      <a:accent6>
        <a:srgbClr val="2D2D8A"/>
      </a:accent6>
      <a:hlink>
        <a:srgbClr val="009999"/>
      </a:hlink>
      <a:folHlink>
        <a:srgbClr val="99CC00"/>
      </a:folHlink>
    </a:clrScheme>
    <a:fontScheme name="Default - Title and Content">
      <a:majorFont>
        <a:latin typeface="Calibri Bold"/>
        <a:ea typeface="ヒラギノ角ゴ ProN W6"/>
        <a:cs typeface="ヒラギノ角ゴ ProN W6"/>
      </a:majorFont>
      <a:minorFont>
        <a:latin typeface="Calibri"/>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chemeClr val="accent1"/>
        </a:solidFill>
        <a:ln w="25400" cap="flat" cmpd="sng" algn="ctr">
          <a:solidFill>
            <a:srgbClr val="000000"/>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58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2653</TotalTime>
  <Pages>0</Pages>
  <Words>3554</Words>
  <Characters>0</Characters>
  <Application>Microsoft Office PowerPoint</Application>
  <PresentationFormat>Custom</PresentationFormat>
  <Lines>0</Lines>
  <Paragraphs>683</Paragraphs>
  <Slides>57</Slides>
  <Notes>6</Notes>
  <HiddenSlides>30</HiddenSlides>
  <MMClips>0</MMClips>
  <ScaleCrop>false</ScaleCrop>
  <HeadingPairs>
    <vt:vector size="8" baseType="variant">
      <vt:variant>
        <vt:lpstr>Fonts Used</vt:lpstr>
      </vt:variant>
      <vt:variant>
        <vt:i4>17</vt:i4>
      </vt:variant>
      <vt:variant>
        <vt:lpstr>Theme</vt:lpstr>
      </vt:variant>
      <vt:variant>
        <vt:i4>5</vt:i4>
      </vt:variant>
      <vt:variant>
        <vt:lpstr>Embedded OLE Servers</vt:lpstr>
      </vt:variant>
      <vt:variant>
        <vt:i4>1</vt:i4>
      </vt:variant>
      <vt:variant>
        <vt:lpstr>Slide Titles</vt:lpstr>
      </vt:variant>
      <vt:variant>
        <vt:i4>57</vt:i4>
      </vt:variant>
    </vt:vector>
  </HeadingPairs>
  <TitlesOfParts>
    <vt:vector size="80" baseType="lpstr">
      <vt:lpstr>ＭＳ Ｐゴシック</vt:lpstr>
      <vt:lpstr>Arial</vt:lpstr>
      <vt:lpstr>Bodoni SvtyTwo ITC TT-Book</vt:lpstr>
      <vt:lpstr>Bodoni SvtyTwo ITC TT-BookIta</vt:lpstr>
      <vt:lpstr>Bodoni SvtyTwo OS ITC TT-Bold</vt:lpstr>
      <vt:lpstr>Bodoni SvtyTwo OS ITC TT-Book</vt:lpstr>
      <vt:lpstr>Calibri</vt:lpstr>
      <vt:lpstr>Calibri Bold</vt:lpstr>
      <vt:lpstr>Cochin</vt:lpstr>
      <vt:lpstr>Gill Sans</vt:lpstr>
      <vt:lpstr>Helvetica</vt:lpstr>
      <vt:lpstr>Monaco</vt:lpstr>
      <vt:lpstr>Optima</vt:lpstr>
      <vt:lpstr>Symbol</vt:lpstr>
      <vt:lpstr>Wingdings</vt:lpstr>
      <vt:lpstr>ヒラギノ角ゴ ProN W3</vt:lpstr>
      <vt:lpstr>ヒラギノ角ゴ ProN W6</vt:lpstr>
      <vt:lpstr>3_tell13</vt:lpstr>
      <vt:lpstr>Default - Title and Content</vt:lpstr>
      <vt:lpstr>4_tell13</vt:lpstr>
      <vt:lpstr>1_Office Theme</vt:lpstr>
      <vt:lpstr>5_tell13</vt:lpstr>
      <vt:lpstr>Chart</vt:lpstr>
      <vt:lpstr>Psi4 1.1: Open-Source Quantum Chemistry</vt:lpstr>
      <vt:lpstr>PowerPoint Presentation</vt:lpstr>
      <vt:lpstr>PSI4: Core Team</vt:lpstr>
      <vt:lpstr>PowerPoint Presentation</vt:lpstr>
      <vt:lpstr>Goals of the Psi4 Project</vt:lpstr>
      <vt:lpstr>Psi4: The Paper</vt:lpstr>
      <vt:lpstr>Psi4 Downloads</vt:lpstr>
      <vt:lpstr>Psi4 Binaries and Interfaced Packages Available via Anaconda</vt:lpstr>
      <vt:lpstr>PSI4 Code Overview</vt:lpstr>
      <vt:lpstr>Example Psi4 Input: Avoiding Tedious Molecule Specification</vt:lpstr>
      <vt:lpstr>New: Composite Methods Made Incredibly Easy</vt:lpstr>
      <vt:lpstr>Convenience of Python to “Power Users” </vt:lpstr>
      <vt:lpstr>Exporting Data with Pandas</vt:lpstr>
      <vt:lpstr>Exporting Data with Pandas</vt:lpstr>
      <vt:lpstr>Automation of Many-Body Expansion of Clusters</vt:lpstr>
      <vt:lpstr>New: Manipulating Psi4 Wavefunctions</vt:lpstr>
      <vt:lpstr>New: Manipulating Psi4 Wavefunctions</vt:lpstr>
      <vt:lpstr>Advantages of Density-Fitting</vt:lpstr>
      <vt:lpstr>Performance</vt:lpstr>
      <vt:lpstr>Density-Fitted RASSCF and CASSCF</vt:lpstr>
      <vt:lpstr>Signature Feature: Very Fast Symmetry-Adapted Perturbation Theory (SAPT) Code</vt:lpstr>
      <vt:lpstr>Orders of DF/CD-SAPT Implemented in PSI4</vt:lpstr>
      <vt:lpstr>First Generation DF-SAPT0 Code</vt:lpstr>
      <vt:lpstr>PowerPoint Presentation</vt:lpstr>
      <vt:lpstr>PowerPoint Presentation</vt:lpstr>
      <vt:lpstr>Database Tools</vt:lpstr>
      <vt:lpstr>Current (Unsustainable) State of Affairs</vt:lpstr>
      <vt:lpstr>Sustainability Strategy #1: “Mix &amp; Match”</vt:lpstr>
      <vt:lpstr>Common Driver for Quantum Chemistry</vt:lpstr>
      <vt:lpstr>Pulsar</vt:lpstr>
      <vt:lpstr>Interoperability: Best of Two Codes</vt:lpstr>
      <vt:lpstr>Psi4 in Jupyter Notebooks</vt:lpstr>
      <vt:lpstr>Psi4 in Jupyter Notebooks</vt:lpstr>
      <vt:lpstr>Interoperability: Pooling Capabilities</vt:lpstr>
      <vt:lpstr>Low Barriers to QC Coding and Method Prototyping</vt:lpstr>
      <vt:lpstr>PowerPoint Presentation</vt:lpstr>
      <vt:lpstr>PowerPoint Presentation</vt:lpstr>
      <vt:lpstr>Low Barriers to QC Coding and Method Prototyping</vt:lpstr>
      <vt:lpstr>Sustainability Strategy #2: Reusable Software Components</vt:lpstr>
      <vt:lpstr>Software Components Used by PSI4</vt:lpstr>
      <vt:lpstr>Applications</vt:lpstr>
      <vt:lpstr>Crystal Structure of Benzene</vt:lpstr>
      <vt:lpstr>Dimers and Trimers from the Crystal</vt:lpstr>
      <vt:lpstr>Estimating the Lattice Energy </vt:lpstr>
      <vt:lpstr>PowerPoint Presentation</vt:lpstr>
      <vt:lpstr>3-Body Dispersion Estimates</vt:lpstr>
      <vt:lpstr>SAPT Overview</vt:lpstr>
      <vt:lpstr>Objective: Local Two-Body Partition of SAPT</vt:lpstr>
      <vt:lpstr>A-SAPT: Cation-π Results</vt:lpstr>
      <vt:lpstr>Community Support: User Forum</vt:lpstr>
      <vt:lpstr>Community Support: YouTube Channel</vt:lpstr>
      <vt:lpstr>PSI4Education: An open lab manual</vt:lpstr>
      <vt:lpstr>WebMO interface</vt:lpstr>
      <vt:lpstr>PSI4Education Workshop Held at BCCE August 5, 2014</vt:lpstr>
      <vt:lpstr>PSI4Education Team</vt:lpstr>
      <vt:lpstr>Summary</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SAPT2+3(CCD) Natural Orbital Truncations</dc:title>
  <dc:subject/>
  <dc:creator>David Sherrill</dc:creator>
  <cp:keywords/>
  <dc:description/>
  <cp:lastModifiedBy>David Sherrill</cp:lastModifiedBy>
  <cp:revision>143</cp:revision>
  <dcterms:modified xsi:type="dcterms:W3CDTF">2017-05-03T20:32:17Z</dcterms:modified>
</cp:coreProperties>
</file>